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3" r:id="rId1"/>
  </p:sldMasterIdLst>
  <p:notesMasterIdLst>
    <p:notesMasterId r:id="rId36"/>
  </p:notesMasterIdLst>
  <p:sldIdLst>
    <p:sldId id="296" r:id="rId2"/>
    <p:sldId id="297" r:id="rId3"/>
    <p:sldId id="290" r:id="rId4"/>
    <p:sldId id="291" r:id="rId5"/>
    <p:sldId id="298" r:id="rId6"/>
    <p:sldId id="299" r:id="rId7"/>
    <p:sldId id="292" r:id="rId8"/>
    <p:sldId id="293" r:id="rId9"/>
    <p:sldId id="294" r:id="rId10"/>
    <p:sldId id="29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P" initials="H" lastIdx="3" clrIdx="0">
    <p:extLst>
      <p:ext uri="{19B8F6BF-5375-455C-9EA6-DF929625EA0E}">
        <p15:presenceInfo xmlns:p15="http://schemas.microsoft.com/office/powerpoint/2012/main" userId="HP"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3" autoAdjust="0"/>
    <p:restoredTop sz="94660"/>
  </p:normalViewPr>
  <p:slideViewPr>
    <p:cSldViewPr snapToGrid="0">
      <p:cViewPr varScale="1">
        <p:scale>
          <a:sx n="78" d="100"/>
          <a:sy n="78" d="100"/>
        </p:scale>
        <p:origin x="19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9A5B77-95CC-4864-9EAD-FEF7FE1CA651}" type="datetimeFigureOut">
              <a:rPr lang="en-US" smtClean="0"/>
              <a:t>5/30/2020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5D3C6F-F692-4D21-89C1-68C22B7C1DBC}" type="slidenum">
              <a:rPr lang="en-US" smtClean="0"/>
              <a:t>‹#›</a:t>
            </a:fld>
            <a:endParaRPr lang="en-US" dirty="0"/>
          </a:p>
        </p:txBody>
      </p:sp>
    </p:spTree>
    <p:extLst>
      <p:ext uri="{BB962C8B-B14F-4D97-AF65-F5344CB8AC3E}">
        <p14:creationId xmlns:p14="http://schemas.microsoft.com/office/powerpoint/2010/main" val="1654000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717E2C2B-A0CB-41BE-89F5-65BCB1923173}" type="datetimeFigureOut">
              <a:rPr lang="en-US" smtClean="0"/>
              <a:t>5/30/2020</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47E98E13-F884-497A-B8A7-4A0C72ECA917}" type="slidenum">
              <a:rPr lang="en-US" smtClean="0"/>
              <a:t>‹#›</a:t>
            </a:fld>
            <a:endParaRPr lang="en-US" dirty="0"/>
          </a:p>
        </p:txBody>
      </p:sp>
    </p:spTree>
    <p:extLst>
      <p:ext uri="{BB962C8B-B14F-4D97-AF65-F5344CB8AC3E}">
        <p14:creationId xmlns:p14="http://schemas.microsoft.com/office/powerpoint/2010/main" val="29204299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17E2C2B-A0CB-41BE-89F5-65BCB1923173}" type="datetimeFigureOut">
              <a:rPr lang="en-US" smtClean="0"/>
              <a:t>5/30/2020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7E98E13-F884-497A-B8A7-4A0C72ECA917}" type="slidenum">
              <a:rPr lang="en-US" smtClean="0"/>
              <a:t>‹#›</a:t>
            </a:fld>
            <a:endParaRPr lang="en-US" dirty="0"/>
          </a:p>
        </p:txBody>
      </p:sp>
    </p:spTree>
    <p:extLst>
      <p:ext uri="{BB962C8B-B14F-4D97-AF65-F5344CB8AC3E}">
        <p14:creationId xmlns:p14="http://schemas.microsoft.com/office/powerpoint/2010/main" val="539282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17E2C2B-A0CB-41BE-89F5-65BCB1923173}" type="datetimeFigureOut">
              <a:rPr lang="en-US" smtClean="0"/>
              <a:t>5/30/2020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7E98E13-F884-497A-B8A7-4A0C72ECA917}" type="slidenum">
              <a:rPr lang="en-US" smtClean="0"/>
              <a:t>‹#›</a:t>
            </a:fld>
            <a:endParaRPr lang="en-US" dirty="0"/>
          </a:p>
        </p:txBody>
      </p:sp>
    </p:spTree>
    <p:extLst>
      <p:ext uri="{BB962C8B-B14F-4D97-AF65-F5344CB8AC3E}">
        <p14:creationId xmlns:p14="http://schemas.microsoft.com/office/powerpoint/2010/main" val="395200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17E2C2B-A0CB-41BE-89F5-65BCB1923173}" type="datetimeFigureOut">
              <a:rPr lang="en-US" smtClean="0"/>
              <a:t>5/30/2020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7E98E13-F884-497A-B8A7-4A0C72ECA917}" type="slidenum">
              <a:rPr lang="en-US" smtClean="0"/>
              <a:t>‹#›</a:t>
            </a:fld>
            <a:endParaRPr lang="en-US" dirty="0"/>
          </a:p>
        </p:txBody>
      </p:sp>
    </p:spTree>
    <p:extLst>
      <p:ext uri="{BB962C8B-B14F-4D97-AF65-F5344CB8AC3E}">
        <p14:creationId xmlns:p14="http://schemas.microsoft.com/office/powerpoint/2010/main" val="41100115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17E2C2B-A0CB-41BE-89F5-65BCB1923173}" type="datetimeFigureOut">
              <a:rPr lang="en-US" smtClean="0"/>
              <a:t>5/30/2020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7E98E13-F884-497A-B8A7-4A0C72ECA917}" type="slidenum">
              <a:rPr lang="en-US" smtClean="0"/>
              <a:t>‹#›</a:t>
            </a:fld>
            <a:endParaRPr lang="en-US" dirty="0"/>
          </a:p>
        </p:txBody>
      </p:sp>
    </p:spTree>
    <p:extLst>
      <p:ext uri="{BB962C8B-B14F-4D97-AF65-F5344CB8AC3E}">
        <p14:creationId xmlns:p14="http://schemas.microsoft.com/office/powerpoint/2010/main" val="14641691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17E2C2B-A0CB-41BE-89F5-65BCB1923173}" type="datetimeFigureOut">
              <a:rPr lang="en-US" smtClean="0"/>
              <a:t>5/30/2020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7E98E13-F884-497A-B8A7-4A0C72ECA917}" type="slidenum">
              <a:rPr lang="en-US" smtClean="0"/>
              <a:t>‹#›</a:t>
            </a:fld>
            <a:endParaRPr lang="en-US" dirty="0"/>
          </a:p>
        </p:txBody>
      </p:sp>
    </p:spTree>
    <p:extLst>
      <p:ext uri="{BB962C8B-B14F-4D97-AF65-F5344CB8AC3E}">
        <p14:creationId xmlns:p14="http://schemas.microsoft.com/office/powerpoint/2010/main" val="41318373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17E2C2B-A0CB-41BE-89F5-65BCB1923173}" type="datetimeFigureOut">
              <a:rPr lang="en-US" smtClean="0"/>
              <a:t>5/30/2020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7E98E13-F884-497A-B8A7-4A0C72ECA917}" type="slidenum">
              <a:rPr lang="en-US" smtClean="0"/>
              <a:t>‹#›</a:t>
            </a:fld>
            <a:endParaRPr lang="en-US" dirty="0"/>
          </a:p>
        </p:txBody>
      </p:sp>
    </p:spTree>
    <p:extLst>
      <p:ext uri="{BB962C8B-B14F-4D97-AF65-F5344CB8AC3E}">
        <p14:creationId xmlns:p14="http://schemas.microsoft.com/office/powerpoint/2010/main" val="40180375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17E2C2B-A0CB-41BE-89F5-65BCB1923173}" type="datetimeFigureOut">
              <a:rPr lang="en-US" smtClean="0"/>
              <a:t>5/30/2020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7E98E13-F884-497A-B8A7-4A0C72ECA917}" type="slidenum">
              <a:rPr lang="en-US" smtClean="0"/>
              <a:t>‹#›</a:t>
            </a:fld>
            <a:endParaRPr lang="en-US" dirty="0"/>
          </a:p>
        </p:txBody>
      </p:sp>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25582760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17E2C2B-A0CB-41BE-89F5-65BCB1923173}" type="datetimeFigureOut">
              <a:rPr lang="en-US" smtClean="0"/>
              <a:t>5/30/2020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7E98E13-F884-497A-B8A7-4A0C72ECA917}" type="slidenum">
              <a:rPr lang="en-US" smtClean="0"/>
              <a:t>‹#›</a:t>
            </a:fld>
            <a:endParaRPr lang="en-US" dirty="0"/>
          </a:p>
        </p:txBody>
      </p:sp>
    </p:spTree>
    <p:extLst>
      <p:ext uri="{BB962C8B-B14F-4D97-AF65-F5344CB8AC3E}">
        <p14:creationId xmlns:p14="http://schemas.microsoft.com/office/powerpoint/2010/main" val="103748481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17E2C2B-A0CB-41BE-89F5-65BCB1923173}" type="datetimeFigureOut">
              <a:rPr lang="en-US" smtClean="0"/>
              <a:t>5/30/2020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7E98E13-F884-497A-B8A7-4A0C72ECA917}" type="slidenum">
              <a:rPr lang="en-US" smtClean="0"/>
              <a:t>‹#›</a:t>
            </a:fld>
            <a:endParaRPr lang="en-US" dirty="0"/>
          </a:p>
        </p:txBody>
      </p:sp>
    </p:spTree>
    <p:extLst>
      <p:ext uri="{BB962C8B-B14F-4D97-AF65-F5344CB8AC3E}">
        <p14:creationId xmlns:p14="http://schemas.microsoft.com/office/powerpoint/2010/main" val="1850855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17E2C2B-A0CB-41BE-89F5-65BCB1923173}" type="datetimeFigureOut">
              <a:rPr lang="en-US" smtClean="0"/>
              <a:t>5/30/2020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7E98E13-F884-497A-B8A7-4A0C72ECA917}" type="slidenum">
              <a:rPr lang="en-US" smtClean="0"/>
              <a:t>‹#›</a:t>
            </a:fld>
            <a:endParaRPr lang="en-US" dirty="0"/>
          </a:p>
        </p:txBody>
      </p:sp>
    </p:spTree>
    <p:extLst>
      <p:ext uri="{BB962C8B-B14F-4D97-AF65-F5344CB8AC3E}">
        <p14:creationId xmlns:p14="http://schemas.microsoft.com/office/powerpoint/2010/main" val="222234405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17E2C2B-A0CB-41BE-89F5-65BCB1923173}" type="datetimeFigureOut">
              <a:rPr lang="en-US" smtClean="0"/>
              <a:t>5/30/2020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7E98E13-F884-497A-B8A7-4A0C72ECA917}" type="slidenum">
              <a:rPr lang="en-US" smtClean="0"/>
              <a:t>‹#›</a:t>
            </a:fld>
            <a:endParaRPr lang="en-US" dirty="0"/>
          </a:p>
        </p:txBody>
      </p:sp>
    </p:spTree>
    <p:extLst>
      <p:ext uri="{BB962C8B-B14F-4D97-AF65-F5344CB8AC3E}">
        <p14:creationId xmlns:p14="http://schemas.microsoft.com/office/powerpoint/2010/main" val="43625551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17E2C2B-A0CB-41BE-89F5-65BCB1923173}" type="datetimeFigureOut">
              <a:rPr lang="en-US" smtClean="0"/>
              <a:t>5/30/2020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7E98E13-F884-497A-B8A7-4A0C72ECA917}" type="slidenum">
              <a:rPr lang="en-US" smtClean="0"/>
              <a:t>‹#›</a:t>
            </a:fld>
            <a:endParaRPr lang="en-US" dirty="0"/>
          </a:p>
        </p:txBody>
      </p:sp>
    </p:spTree>
    <p:extLst>
      <p:ext uri="{BB962C8B-B14F-4D97-AF65-F5344CB8AC3E}">
        <p14:creationId xmlns:p14="http://schemas.microsoft.com/office/powerpoint/2010/main" val="125945803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17E2C2B-A0CB-41BE-89F5-65BCB1923173}" type="datetimeFigureOut">
              <a:rPr lang="en-US" smtClean="0"/>
              <a:t>5/30/2020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7E98E13-F884-497A-B8A7-4A0C72ECA917}" type="slidenum">
              <a:rPr lang="en-US" smtClean="0"/>
              <a:t>‹#›</a:t>
            </a:fld>
            <a:endParaRPr lang="en-US" dirty="0"/>
          </a:p>
        </p:txBody>
      </p:sp>
    </p:spTree>
    <p:extLst>
      <p:ext uri="{BB962C8B-B14F-4D97-AF65-F5344CB8AC3E}">
        <p14:creationId xmlns:p14="http://schemas.microsoft.com/office/powerpoint/2010/main" val="2460882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717E2C2B-A0CB-41BE-89F5-65BCB1923173}" type="datetimeFigureOut">
              <a:rPr lang="en-US" smtClean="0"/>
              <a:t>5/30/2020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7E98E13-F884-497A-B8A7-4A0C72ECA917}" type="slidenum">
              <a:rPr lang="en-US" smtClean="0"/>
              <a:t>‹#›</a:t>
            </a:fld>
            <a:endParaRPr lang="en-US" dirty="0"/>
          </a:p>
        </p:txBody>
      </p:sp>
    </p:spTree>
    <p:extLst>
      <p:ext uri="{BB962C8B-B14F-4D97-AF65-F5344CB8AC3E}">
        <p14:creationId xmlns:p14="http://schemas.microsoft.com/office/powerpoint/2010/main" val="1067025665"/>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17E2C2B-A0CB-41BE-89F5-65BCB1923173}" type="datetimeFigureOut">
              <a:rPr lang="en-US" smtClean="0"/>
              <a:t>5/30/2020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7E98E13-F884-497A-B8A7-4A0C72ECA917}" type="slidenum">
              <a:rPr lang="en-US" smtClean="0"/>
              <a:t>‹#›</a:t>
            </a:fld>
            <a:endParaRPr lang="en-US" dirty="0"/>
          </a:p>
        </p:txBody>
      </p:sp>
    </p:spTree>
    <p:extLst>
      <p:ext uri="{BB962C8B-B14F-4D97-AF65-F5344CB8AC3E}">
        <p14:creationId xmlns:p14="http://schemas.microsoft.com/office/powerpoint/2010/main" val="292885791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17E2C2B-A0CB-41BE-89F5-65BCB1923173}" type="datetimeFigureOut">
              <a:rPr lang="en-US" smtClean="0"/>
              <a:t>5/30/2020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7E98E13-F884-497A-B8A7-4A0C72ECA917}" type="slidenum">
              <a:rPr lang="en-US" smtClean="0"/>
              <a:t>‹#›</a:t>
            </a:fld>
            <a:endParaRPr lang="en-US" dirty="0"/>
          </a:p>
        </p:txBody>
      </p:sp>
    </p:spTree>
    <p:extLst>
      <p:ext uri="{BB962C8B-B14F-4D97-AF65-F5344CB8AC3E}">
        <p14:creationId xmlns:p14="http://schemas.microsoft.com/office/powerpoint/2010/main" val="1804250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17E2C2B-A0CB-41BE-89F5-65BCB1923173}" type="datetimeFigureOut">
              <a:rPr lang="en-US" smtClean="0"/>
              <a:t>5/30/2020</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7E98E13-F884-497A-B8A7-4A0C72ECA917}" type="slidenum">
              <a:rPr lang="en-US" smtClean="0"/>
              <a:t>‹#›</a:t>
            </a:fld>
            <a:endParaRPr lang="en-US" dirty="0"/>
          </a:p>
        </p:txBody>
      </p:sp>
    </p:spTree>
    <p:extLst>
      <p:ext uri="{BB962C8B-B14F-4D97-AF65-F5344CB8AC3E}">
        <p14:creationId xmlns:p14="http://schemas.microsoft.com/office/powerpoint/2010/main" val="3158906747"/>
      </p:ext>
    </p:extLst>
  </p:cSld>
  <p:clrMap bg1="dk1" tx1="lt1" bg2="dk2" tx2="lt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image" Target="../media/image21.gif"/></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github.com/iwantooxxoox/Keras-OpenFace"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vis-www.cs.umass.edu/lfw/" TargetMode="External"/><Relationship Id="rId2" Type="http://schemas.openxmlformats.org/officeDocument/2006/relationships/hyperlink" Target="http://dlib.net/"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op 7 Resources To Learn Facial Recognition - Analytics India Magaz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990"/>
            <a:ext cx="12191999" cy="69468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85799" y="1146149"/>
            <a:ext cx="10991336" cy="1468800"/>
          </a:xfrm>
        </p:spPr>
        <p:txBody>
          <a:bodyPr>
            <a:noAutofit/>
          </a:bodyPr>
          <a:lstStyle/>
          <a:p>
            <a:r>
              <a:rPr lang="en-US" sz="5400" dirty="0" smtClean="0">
                <a:solidFill>
                  <a:schemeClr val="accent6"/>
                </a:solidFill>
              </a:rPr>
              <a:t>Facial Recognition and detection</a:t>
            </a:r>
            <a:endParaRPr lang="en-US" sz="5400" dirty="0">
              <a:solidFill>
                <a:schemeClr val="accent6"/>
              </a:solidFill>
            </a:endParaRPr>
          </a:p>
        </p:txBody>
      </p:sp>
      <p:sp>
        <p:nvSpPr>
          <p:cNvPr id="3" name="Text Placeholder 2"/>
          <p:cNvSpPr>
            <a:spLocks noGrp="1"/>
          </p:cNvSpPr>
          <p:nvPr>
            <p:ph type="body" idx="1"/>
          </p:nvPr>
        </p:nvSpPr>
        <p:spPr>
          <a:xfrm>
            <a:off x="1447799" y="4070522"/>
            <a:ext cx="10131428" cy="1940009"/>
          </a:xfrm>
        </p:spPr>
        <p:txBody>
          <a:bodyPr>
            <a:normAutofit fontScale="92500" lnSpcReduction="20000"/>
          </a:bodyPr>
          <a:lstStyle/>
          <a:p>
            <a:r>
              <a:rPr lang="en-US" dirty="0" smtClean="0"/>
              <a:t>By </a:t>
            </a:r>
          </a:p>
          <a:p>
            <a:r>
              <a:rPr lang="en-US" dirty="0" smtClean="0"/>
              <a:t>Syed Muhammad jhon raza Naqvi</a:t>
            </a:r>
          </a:p>
          <a:p>
            <a:r>
              <a:rPr lang="en-US" dirty="0" smtClean="0"/>
              <a:t>Syed Muhammad ali</a:t>
            </a:r>
          </a:p>
          <a:p>
            <a:r>
              <a:rPr lang="en-US" dirty="0" smtClean="0"/>
              <a:t>Syed Muhammad Hamza raza</a:t>
            </a:r>
          </a:p>
          <a:p>
            <a:r>
              <a:rPr lang="en-US" dirty="0" smtClean="0"/>
              <a:t> </a:t>
            </a:r>
          </a:p>
          <a:p>
            <a:endParaRPr lang="en-US" dirty="0"/>
          </a:p>
        </p:txBody>
      </p:sp>
    </p:spTree>
    <p:extLst>
      <p:ext uri="{BB962C8B-B14F-4D97-AF65-F5344CB8AC3E}">
        <p14:creationId xmlns:p14="http://schemas.microsoft.com/office/powerpoint/2010/main" val="39806777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5E4E8-BB6D-4D08-9AD5-317D0D1C00D2}"/>
              </a:ext>
            </a:extLst>
          </p:cNvPr>
          <p:cNvSpPr>
            <a:spLocks noGrp="1"/>
          </p:cNvSpPr>
          <p:nvPr>
            <p:ph type="title"/>
          </p:nvPr>
        </p:nvSpPr>
        <p:spPr/>
        <p:txBody>
          <a:bodyPr/>
          <a:lstStyle/>
          <a:p>
            <a:pPr algn="ctr"/>
            <a:r>
              <a:rPr lang="en-US" dirty="0"/>
              <a:t>FACE DETECTION (VIDEO) EXAMPLE OUTPUT</a:t>
            </a:r>
          </a:p>
        </p:txBody>
      </p:sp>
      <p:pic>
        <p:nvPicPr>
          <p:cNvPr id="4" name="Content Placeholder 3" descr="videoOutput.JPG"/>
          <p:cNvPicPr>
            <a:picLocks noGrp="1" noChangeAspect="1"/>
          </p:cNvPicPr>
          <p:nvPr>
            <p:ph idx="1"/>
          </p:nvPr>
        </p:nvPicPr>
        <p:blipFill>
          <a:blip r:embed="rId2" cstate="print"/>
          <a:stretch>
            <a:fillRect/>
          </a:stretch>
        </p:blipFill>
        <p:spPr>
          <a:xfrm>
            <a:off x="3383807" y="1825625"/>
            <a:ext cx="5424386" cy="4351338"/>
          </a:xfrm>
        </p:spPr>
      </p:pic>
    </p:spTree>
    <p:extLst>
      <p:ext uri="{BB962C8B-B14F-4D97-AF65-F5344CB8AC3E}">
        <p14:creationId xmlns:p14="http://schemas.microsoft.com/office/powerpoint/2010/main" val="8411570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7725" y="250166"/>
            <a:ext cx="10677053" cy="1456267"/>
          </a:xfrm>
        </p:spPr>
        <p:txBody>
          <a:bodyPr>
            <a:normAutofit fontScale="90000"/>
          </a:bodyPr>
          <a:lstStyle/>
          <a:p>
            <a:r>
              <a:rPr lang="en-US" b="1" dirty="0">
                <a:solidFill>
                  <a:srgbClr val="FFFFFF"/>
                </a:solidFill>
                <a:latin typeface="Rockwell"/>
                <a:cs typeface="Calibri Light"/>
              </a:rPr>
              <a:t> </a:t>
            </a:r>
            <a:r>
              <a:rPr lang="en-US" b="1" dirty="0" smtClean="0">
                <a:solidFill>
                  <a:srgbClr val="FFFFFF"/>
                </a:solidFill>
                <a:latin typeface="Rockwell"/>
                <a:cs typeface="Calibri Light"/>
              </a:rPr>
              <a:t>   </a:t>
            </a:r>
            <a:r>
              <a:rPr lang="en-US" b="1" u="sng" dirty="0" smtClean="0">
                <a:solidFill>
                  <a:srgbClr val="FFFFFF"/>
                </a:solidFill>
                <a:latin typeface="Rockwell"/>
                <a:cs typeface="Calibri Light"/>
              </a:rPr>
              <a:t>Face </a:t>
            </a:r>
            <a:r>
              <a:rPr lang="en-US" b="1" u="sng" dirty="0">
                <a:solidFill>
                  <a:srgbClr val="FFFFFF"/>
                </a:solidFill>
                <a:latin typeface="Rockwell"/>
                <a:cs typeface="Calibri Light"/>
              </a:rPr>
              <a:t>recognition IN KERAS USING </a:t>
            </a:r>
            <a:r>
              <a:rPr lang="en-US" b="1" u="sng" dirty="0" smtClean="0">
                <a:solidFill>
                  <a:srgbClr val="FFFFFF"/>
                </a:solidFill>
                <a:latin typeface="Rockwell"/>
                <a:cs typeface="Calibri Light"/>
              </a:rPr>
              <a:t>Face net </a:t>
            </a:r>
            <a:r>
              <a:rPr lang="en-US" sz="3200" b="1" u="sng" dirty="0" smtClean="0">
                <a:solidFill>
                  <a:srgbClr val="FFFFFF"/>
                </a:solidFill>
                <a:latin typeface="Rockwell"/>
                <a:cs typeface="Calibri Light"/>
              </a:rPr>
              <a:t/>
            </a:r>
            <a:br>
              <a:rPr lang="en-US" sz="3200" b="1" u="sng" dirty="0" smtClean="0">
                <a:solidFill>
                  <a:srgbClr val="FFFFFF"/>
                </a:solidFill>
                <a:latin typeface="Rockwell"/>
                <a:cs typeface="Calibri Light"/>
              </a:rPr>
            </a:br>
            <a:r>
              <a:rPr lang="en-US" sz="3200" b="1" dirty="0" smtClean="0">
                <a:solidFill>
                  <a:srgbClr val="FFFFFF"/>
                </a:solidFill>
                <a:latin typeface="Rockwell"/>
                <a:cs typeface="Calibri Light"/>
              </a:rPr>
              <a:t>						</a:t>
            </a:r>
            <a:br>
              <a:rPr lang="en-US" sz="3200" b="1" dirty="0" smtClean="0">
                <a:solidFill>
                  <a:srgbClr val="FFFFFF"/>
                </a:solidFill>
                <a:latin typeface="Rockwell"/>
                <a:cs typeface="Calibri Light"/>
              </a:rPr>
            </a:br>
            <a:r>
              <a:rPr lang="en-US" sz="3200" b="1" dirty="0">
                <a:solidFill>
                  <a:srgbClr val="FFFFFF"/>
                </a:solidFill>
                <a:latin typeface="Rockwell"/>
                <a:cs typeface="Calibri Light"/>
              </a:rPr>
              <a:t>	</a:t>
            </a:r>
            <a:r>
              <a:rPr lang="en-US" sz="3200" b="1" dirty="0" smtClean="0">
                <a:solidFill>
                  <a:srgbClr val="FFFFFF"/>
                </a:solidFill>
                <a:latin typeface="Rockwell"/>
                <a:cs typeface="Calibri Light"/>
              </a:rPr>
              <a:t>							</a:t>
            </a:r>
            <a:r>
              <a:rPr lang="en-US" sz="4000" b="1" dirty="0" smtClean="0">
                <a:solidFill>
                  <a:srgbClr val="FFFFFF"/>
                </a:solidFill>
                <a:latin typeface="Rockwell"/>
                <a:cs typeface="Calibri Light"/>
              </a:rPr>
              <a:t>BY    S.M.ALI</a:t>
            </a:r>
            <a:endParaRPr lang="en-US" sz="4000" b="1" dirty="0">
              <a:solidFill>
                <a:srgbClr val="FFFFFF"/>
              </a:solidFill>
              <a:latin typeface="Rockwell"/>
              <a:cs typeface="Calibri Light"/>
            </a:endParaRPr>
          </a:p>
        </p:txBody>
      </p:sp>
      <p:pic>
        <p:nvPicPr>
          <p:cNvPr id="7" name="Picture 7" descr="A picture containing dark, photo, sitting, light&#10;&#10;Description generated with very high confidence">
            <a:extLst>
              <a:ext uri="{FF2B5EF4-FFF2-40B4-BE49-F238E27FC236}">
                <a16:creationId xmlns:a16="http://schemas.microsoft.com/office/drawing/2014/main" id="{89B40B4B-08A0-434D-B08E-47A03608752A}"/>
              </a:ext>
            </a:extLst>
          </p:cNvPr>
          <p:cNvPicPr>
            <a:picLocks noGrp="1" noChangeAspect="1"/>
          </p:cNvPicPr>
          <p:nvPr>
            <p:ph idx="1"/>
          </p:nvPr>
        </p:nvPicPr>
        <p:blipFill>
          <a:blip r:embed="rId2"/>
          <a:stretch>
            <a:fillRect/>
          </a:stretch>
        </p:blipFill>
        <p:spPr>
          <a:xfrm>
            <a:off x="985483" y="2141538"/>
            <a:ext cx="9532059" cy="3649662"/>
          </a:xfrm>
        </p:spPr>
      </p:pic>
    </p:spTree>
    <p:extLst>
      <p:ext uri="{BB962C8B-B14F-4D97-AF65-F5344CB8AC3E}">
        <p14:creationId xmlns:p14="http://schemas.microsoft.com/office/powerpoint/2010/main" val="26948632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8FB5FE-D440-4544-9BAC-F350097D8A77}"/>
              </a:ext>
            </a:extLst>
          </p:cNvPr>
          <p:cNvSpPr txBox="1"/>
          <p:nvPr/>
        </p:nvSpPr>
        <p:spPr>
          <a:xfrm>
            <a:off x="2237117" y="238665"/>
            <a:ext cx="10190671"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u="sng" dirty="0">
                <a:latin typeface="Rockwell"/>
                <a:cs typeface="Calibri"/>
              </a:rPr>
              <a:t>ABOUT FACE RECOGNITION</a:t>
            </a:r>
          </a:p>
        </p:txBody>
      </p:sp>
      <p:sp>
        <p:nvSpPr>
          <p:cNvPr id="3" name="TextBox 2">
            <a:extLst>
              <a:ext uri="{FF2B5EF4-FFF2-40B4-BE49-F238E27FC236}">
                <a16:creationId xmlns:a16="http://schemas.microsoft.com/office/drawing/2014/main" id="{3041FAA0-2655-46E6-870D-38DF3800C953}"/>
              </a:ext>
            </a:extLst>
          </p:cNvPr>
          <p:cNvSpPr txBox="1"/>
          <p:nvPr/>
        </p:nvSpPr>
        <p:spPr>
          <a:xfrm>
            <a:off x="1833653" y="1431087"/>
            <a:ext cx="10852028"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latin typeface="Mangal"/>
                <a:ea typeface="KaiTi"/>
                <a:cs typeface="Calibri"/>
              </a:rPr>
              <a:t>Face Recognition usually involves three stages which includes Face Detection, Extraction and Classification.</a:t>
            </a:r>
          </a:p>
          <a:p>
            <a:r>
              <a:rPr lang="en-US" sz="3600" dirty="0">
                <a:latin typeface="Mangal"/>
                <a:ea typeface="KaiTi"/>
                <a:cs typeface="Calibri"/>
              </a:rPr>
              <a:t>FaceNet is primarily used for the face extraction.</a:t>
            </a:r>
          </a:p>
        </p:txBody>
      </p:sp>
    </p:spTree>
    <p:extLst>
      <p:ext uri="{BB962C8B-B14F-4D97-AF65-F5344CB8AC3E}">
        <p14:creationId xmlns:p14="http://schemas.microsoft.com/office/powerpoint/2010/main" val="36103237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3E6013B-2107-46FE-A904-C041722C5BEC}"/>
              </a:ext>
            </a:extLst>
          </p:cNvPr>
          <p:cNvSpPr txBox="1"/>
          <p:nvPr/>
        </p:nvSpPr>
        <p:spPr>
          <a:xfrm>
            <a:off x="281796" y="238665"/>
            <a:ext cx="9653035"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b="1" cap="all" dirty="0">
                <a:latin typeface="Rockwell"/>
                <a:cs typeface="Calibri"/>
              </a:rPr>
              <a:t>             </a:t>
            </a:r>
            <a:r>
              <a:rPr lang="en-US" sz="5400" b="1" u="sng" cap="all" dirty="0">
                <a:latin typeface="Rockwell"/>
                <a:cs typeface="Calibri"/>
              </a:rPr>
              <a:t>Salient FEATURES</a:t>
            </a:r>
            <a:endParaRPr lang="en-US" sz="5400" dirty="0">
              <a:latin typeface="Rockwell"/>
              <a:ea typeface="+mn-lt"/>
              <a:cs typeface="+mn-lt"/>
            </a:endParaRPr>
          </a:p>
          <a:p>
            <a:endParaRPr lang="en-US" sz="5400" dirty="0">
              <a:latin typeface="Rockwell"/>
              <a:cs typeface="Calibri"/>
            </a:endParaRPr>
          </a:p>
        </p:txBody>
      </p:sp>
      <p:sp>
        <p:nvSpPr>
          <p:cNvPr id="5" name="TextBox 4">
            <a:extLst>
              <a:ext uri="{FF2B5EF4-FFF2-40B4-BE49-F238E27FC236}">
                <a16:creationId xmlns:a16="http://schemas.microsoft.com/office/drawing/2014/main" id="{7E070CD7-91C9-4BFD-B6C0-494C765D558F}"/>
              </a:ext>
            </a:extLst>
          </p:cNvPr>
          <p:cNvSpPr txBox="1"/>
          <p:nvPr/>
        </p:nvSpPr>
        <p:spPr>
          <a:xfrm>
            <a:off x="684362" y="1719533"/>
            <a:ext cx="10463841"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indent="-571500">
              <a:buFont typeface="Wingdings"/>
              <a:buChar char="§"/>
            </a:pPr>
            <a:r>
              <a:rPr lang="en-US" sz="5400" dirty="0">
                <a:latin typeface="Cambria"/>
                <a:ea typeface="Tahoma"/>
                <a:cs typeface="Calibri"/>
              </a:rPr>
              <a:t>FACENET MODEL</a:t>
            </a:r>
          </a:p>
          <a:p>
            <a:pPr marL="571500" indent="-571500">
              <a:buFont typeface="Wingdings"/>
              <a:buChar char="§"/>
            </a:pPr>
            <a:r>
              <a:rPr lang="en-US" sz="5400" dirty="0">
                <a:latin typeface="Cambria"/>
                <a:ea typeface="Tahoma"/>
                <a:cs typeface="Calibri"/>
              </a:rPr>
              <a:t>KERAS</a:t>
            </a:r>
          </a:p>
          <a:p>
            <a:pPr marL="571500" indent="-571500">
              <a:buFont typeface="Wingdings"/>
              <a:buChar char="§"/>
            </a:pPr>
            <a:r>
              <a:rPr lang="en-US" sz="5400" dirty="0">
                <a:latin typeface="Cambria"/>
                <a:ea typeface="Tahoma"/>
                <a:cs typeface="Calibri"/>
              </a:rPr>
              <a:t>MTCNN</a:t>
            </a:r>
          </a:p>
          <a:p>
            <a:pPr marL="571500" indent="-571500">
              <a:buFont typeface="Wingdings"/>
              <a:buChar char="§"/>
            </a:pPr>
            <a:r>
              <a:rPr lang="en-US" sz="5400" dirty="0">
                <a:latin typeface="Cambria"/>
                <a:ea typeface="Tahoma"/>
                <a:cs typeface="Calibri"/>
              </a:rPr>
              <a:t>LVSM(Linear Vector Support Machine) using sklearn</a:t>
            </a:r>
          </a:p>
        </p:txBody>
      </p:sp>
    </p:spTree>
    <p:extLst>
      <p:ext uri="{BB962C8B-B14F-4D97-AF65-F5344CB8AC3E}">
        <p14:creationId xmlns:p14="http://schemas.microsoft.com/office/powerpoint/2010/main" val="23395404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52F7F-82FE-46A8-A8BD-2832B6D4CF30}"/>
              </a:ext>
            </a:extLst>
          </p:cNvPr>
          <p:cNvSpPr>
            <a:spLocks noGrp="1"/>
          </p:cNvSpPr>
          <p:nvPr>
            <p:ph type="title" idx="4294967295"/>
          </p:nvPr>
        </p:nvSpPr>
        <p:spPr>
          <a:xfrm>
            <a:off x="0" y="350838"/>
            <a:ext cx="10131425" cy="1455737"/>
          </a:xfrm>
        </p:spPr>
        <p:txBody>
          <a:bodyPr/>
          <a:lstStyle/>
          <a:p>
            <a:r>
              <a:rPr lang="en-US" sz="6000" dirty="0">
                <a:latin typeface="Rockwell"/>
                <a:cs typeface="Calibri Light"/>
              </a:rPr>
              <a:t>        </a:t>
            </a:r>
            <a:r>
              <a:rPr lang="en-US" sz="6000" u="sng" dirty="0">
                <a:latin typeface="Rockwell"/>
                <a:cs typeface="Calibri Light"/>
              </a:rPr>
              <a:t>What is facenet ?</a:t>
            </a:r>
            <a:endParaRPr lang="en-US" u="sng" dirty="0">
              <a:cs typeface="Calibri Light"/>
            </a:endParaRPr>
          </a:p>
        </p:txBody>
      </p:sp>
      <p:sp>
        <p:nvSpPr>
          <p:cNvPr id="3" name="TextBox 2">
            <a:extLst>
              <a:ext uri="{FF2B5EF4-FFF2-40B4-BE49-F238E27FC236}">
                <a16:creationId xmlns:a16="http://schemas.microsoft.com/office/drawing/2014/main" id="{C3D3A380-0C7E-48D7-953A-7CEACEF15DCA}"/>
              </a:ext>
            </a:extLst>
          </p:cNvPr>
          <p:cNvSpPr txBox="1"/>
          <p:nvPr/>
        </p:nvSpPr>
        <p:spPr>
          <a:xfrm>
            <a:off x="1115685" y="2193985"/>
            <a:ext cx="9831237"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latin typeface="Cambria"/>
                <a:ea typeface="+mn-lt"/>
                <a:cs typeface="+mn-lt"/>
              </a:rPr>
              <a:t>Given a picture of a face, FaceNet will extract high-quality features from the face, called face embeddings, that can then be used to train a face identification system.</a:t>
            </a:r>
          </a:p>
          <a:p>
            <a:r>
              <a:rPr lang="en-US" sz="3600" dirty="0">
                <a:latin typeface="Cambria"/>
                <a:ea typeface="+mn-lt"/>
                <a:cs typeface="+mn-lt"/>
              </a:rPr>
              <a:t>A face embedding is a vector that represents the features extracted from the face.</a:t>
            </a:r>
            <a:endParaRPr lang="en-US" dirty="0">
              <a:latin typeface="Cambria"/>
            </a:endParaRPr>
          </a:p>
        </p:txBody>
      </p:sp>
    </p:spTree>
    <p:extLst>
      <p:ext uri="{BB962C8B-B14F-4D97-AF65-F5344CB8AC3E}">
        <p14:creationId xmlns:p14="http://schemas.microsoft.com/office/powerpoint/2010/main" val="2824559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7F22C-2569-4D44-863F-B8BB3D05E930}"/>
              </a:ext>
            </a:extLst>
          </p:cNvPr>
          <p:cNvSpPr>
            <a:spLocks noGrp="1"/>
          </p:cNvSpPr>
          <p:nvPr>
            <p:ph type="title"/>
          </p:nvPr>
        </p:nvSpPr>
        <p:spPr>
          <a:xfrm>
            <a:off x="671424" y="250166"/>
            <a:ext cx="10131425" cy="1456267"/>
          </a:xfrm>
        </p:spPr>
        <p:txBody>
          <a:bodyPr/>
          <a:lstStyle/>
          <a:p>
            <a:r>
              <a:rPr lang="en-US" dirty="0">
                <a:cs typeface="Calibri Light"/>
              </a:rPr>
              <a:t>                                   </a:t>
            </a:r>
            <a:r>
              <a:rPr lang="en-US" sz="7200" u="sng" dirty="0">
                <a:latin typeface="Rockwell"/>
                <a:cs typeface="Calibri Light"/>
              </a:rPr>
              <a:t>KERAS</a:t>
            </a:r>
            <a:endParaRPr lang="en-US" sz="7200" u="sng" dirty="0">
              <a:cs typeface="Calibri Light"/>
            </a:endParaRPr>
          </a:p>
        </p:txBody>
      </p:sp>
      <p:sp>
        <p:nvSpPr>
          <p:cNvPr id="4" name="TextBox 3">
            <a:extLst>
              <a:ext uri="{FF2B5EF4-FFF2-40B4-BE49-F238E27FC236}">
                <a16:creationId xmlns:a16="http://schemas.microsoft.com/office/drawing/2014/main" id="{C5C0E201-1457-4E38-A63F-F3946EDEA907}"/>
              </a:ext>
            </a:extLst>
          </p:cNvPr>
          <p:cNvSpPr txBox="1"/>
          <p:nvPr/>
        </p:nvSpPr>
        <p:spPr>
          <a:xfrm>
            <a:off x="2021458" y="2380891"/>
            <a:ext cx="8666669"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latin typeface="Cambria"/>
                <a:ea typeface="+mn-lt"/>
                <a:cs typeface="+mn-lt"/>
              </a:rPr>
              <a:t>KERAS</a:t>
            </a:r>
            <a:r>
              <a:rPr lang="en-US" sz="4000" dirty="0">
                <a:latin typeface="Cambria"/>
                <a:ea typeface="+mn-lt"/>
                <a:cs typeface="+mn-lt"/>
              </a:rPr>
              <a:t> is an Open Source Neural Network library written in Python that runs on top of Theano or TensorFlow.</a:t>
            </a:r>
            <a:endParaRPr lang="en-US" sz="4000" dirty="0">
              <a:latin typeface="Cambria"/>
              <a:cs typeface="Calibri"/>
            </a:endParaRPr>
          </a:p>
        </p:txBody>
      </p:sp>
    </p:spTree>
    <p:extLst>
      <p:ext uri="{BB962C8B-B14F-4D97-AF65-F5344CB8AC3E}">
        <p14:creationId xmlns:p14="http://schemas.microsoft.com/office/powerpoint/2010/main" val="29487967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7F22C-2569-4D44-863F-B8BB3D05E930}"/>
              </a:ext>
            </a:extLst>
          </p:cNvPr>
          <p:cNvSpPr>
            <a:spLocks noGrp="1"/>
          </p:cNvSpPr>
          <p:nvPr>
            <p:ph type="title"/>
          </p:nvPr>
        </p:nvSpPr>
        <p:spPr>
          <a:xfrm>
            <a:off x="240102" y="-94890"/>
            <a:ext cx="10131425" cy="1456267"/>
          </a:xfrm>
        </p:spPr>
        <p:txBody>
          <a:bodyPr/>
          <a:lstStyle/>
          <a:p>
            <a:r>
              <a:rPr lang="en-US" dirty="0">
                <a:cs typeface="Calibri Light"/>
              </a:rPr>
              <a:t>                                     </a:t>
            </a:r>
            <a:r>
              <a:rPr lang="en-US" sz="5400" b="1" u="sng" dirty="0">
                <a:latin typeface="Rockwell"/>
                <a:cs typeface="Calibri Light"/>
              </a:rPr>
              <a:t>MTCNN</a:t>
            </a:r>
            <a:endParaRPr lang="en-US" b="1" u="sng" dirty="0">
              <a:latin typeface="Rockwell"/>
            </a:endParaRPr>
          </a:p>
        </p:txBody>
      </p:sp>
      <p:sp>
        <p:nvSpPr>
          <p:cNvPr id="4" name="TextBox 3">
            <a:extLst>
              <a:ext uri="{FF2B5EF4-FFF2-40B4-BE49-F238E27FC236}">
                <a16:creationId xmlns:a16="http://schemas.microsoft.com/office/drawing/2014/main" id="{1F57555E-A4C6-44BD-8E60-278289FA5241}"/>
              </a:ext>
            </a:extLst>
          </p:cNvPr>
          <p:cNvSpPr txBox="1"/>
          <p:nvPr/>
        </p:nvSpPr>
        <p:spPr>
          <a:xfrm>
            <a:off x="1345722" y="1288211"/>
            <a:ext cx="9241764" cy="5509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latin typeface="Cambria"/>
                <a:ea typeface="+mn-lt"/>
                <a:cs typeface="+mn-lt"/>
              </a:rPr>
              <a:t>In Multi-Task Cascaded Convolutional Neural Network (MTCNN), face detection and face alignment are done jointly, in a multi-task training fashion. This allows the model to better detect faces that are initially not aligned.</a:t>
            </a:r>
          </a:p>
          <a:p>
            <a:r>
              <a:rPr lang="en-US" sz="3200" dirty="0">
                <a:ea typeface="+mn-lt"/>
                <a:cs typeface="+mn-lt"/>
              </a:rPr>
              <a:t>This model has three convolutional networks (P-Net, R-Net, and O-Net) and is able to outperform many face-detection benchmarks while retaining real-time performance. </a:t>
            </a:r>
          </a:p>
          <a:p>
            <a:endParaRPr lang="en-US" sz="3200" dirty="0">
              <a:cs typeface="Calibri"/>
            </a:endParaRPr>
          </a:p>
          <a:p>
            <a:r>
              <a:rPr lang="en-US" sz="2000" dirty="0">
                <a:latin typeface="PMingLiU"/>
                <a:ea typeface="Dotum"/>
                <a:cs typeface="Calibri"/>
              </a:rPr>
              <a:t>source: towardsdatascience</a:t>
            </a:r>
          </a:p>
        </p:txBody>
      </p:sp>
    </p:spTree>
    <p:extLst>
      <p:ext uri="{BB962C8B-B14F-4D97-AF65-F5344CB8AC3E}">
        <p14:creationId xmlns:p14="http://schemas.microsoft.com/office/powerpoint/2010/main" val="32311725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6FEEA-D6A4-4687-A775-689B749E2190}"/>
              </a:ext>
            </a:extLst>
          </p:cNvPr>
          <p:cNvSpPr>
            <a:spLocks noGrp="1"/>
          </p:cNvSpPr>
          <p:nvPr>
            <p:ph type="title"/>
          </p:nvPr>
        </p:nvSpPr>
        <p:spPr>
          <a:xfrm>
            <a:off x="757687" y="379562"/>
            <a:ext cx="10131425" cy="1456267"/>
          </a:xfrm>
        </p:spPr>
        <p:txBody>
          <a:bodyPr>
            <a:normAutofit/>
          </a:bodyPr>
          <a:lstStyle/>
          <a:p>
            <a:r>
              <a:rPr lang="en-US" dirty="0">
                <a:latin typeface="Rockwell"/>
                <a:cs typeface="Calibri Light"/>
              </a:rPr>
              <a:t>EXAMPLE FACE EXTRACTION IN MTCNN MODEL USING FACENET MODEL</a:t>
            </a:r>
          </a:p>
        </p:txBody>
      </p:sp>
      <p:pic>
        <p:nvPicPr>
          <p:cNvPr id="3" name="Picture 3" descr="A close up of a mans face&#10;&#10;Description generated with very high confidence">
            <a:extLst>
              <a:ext uri="{FF2B5EF4-FFF2-40B4-BE49-F238E27FC236}">
                <a16:creationId xmlns:a16="http://schemas.microsoft.com/office/drawing/2014/main" id="{A95AF097-5560-42C2-9057-480F441DF042}"/>
              </a:ext>
            </a:extLst>
          </p:cNvPr>
          <p:cNvPicPr>
            <a:picLocks noChangeAspect="1"/>
          </p:cNvPicPr>
          <p:nvPr/>
        </p:nvPicPr>
        <p:blipFill>
          <a:blip r:embed="rId2"/>
          <a:stretch>
            <a:fillRect/>
          </a:stretch>
        </p:blipFill>
        <p:spPr>
          <a:xfrm>
            <a:off x="698741" y="2156588"/>
            <a:ext cx="11110821" cy="4327615"/>
          </a:xfrm>
          <a:prstGeom prst="rect">
            <a:avLst/>
          </a:prstGeom>
        </p:spPr>
      </p:pic>
    </p:spTree>
    <p:extLst>
      <p:ext uri="{BB962C8B-B14F-4D97-AF65-F5344CB8AC3E}">
        <p14:creationId xmlns:p14="http://schemas.microsoft.com/office/powerpoint/2010/main" val="25489980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A screenshot of a computer&#10;&#10;Description generated with very high confidence">
            <a:extLst>
              <a:ext uri="{FF2B5EF4-FFF2-40B4-BE49-F238E27FC236}">
                <a16:creationId xmlns:a16="http://schemas.microsoft.com/office/drawing/2014/main" id="{F4D0FF8B-0FB3-418A-B587-D1BCA90FEAEC}"/>
              </a:ext>
            </a:extLst>
          </p:cNvPr>
          <p:cNvPicPr>
            <a:picLocks noChangeAspect="1"/>
          </p:cNvPicPr>
          <p:nvPr/>
        </p:nvPicPr>
        <p:blipFill>
          <a:blip r:embed="rId2"/>
          <a:stretch>
            <a:fillRect/>
          </a:stretch>
        </p:blipFill>
        <p:spPr>
          <a:xfrm>
            <a:off x="310551" y="312333"/>
            <a:ext cx="11527765" cy="6434618"/>
          </a:xfrm>
          <a:prstGeom prst="rect">
            <a:avLst/>
          </a:prstGeom>
        </p:spPr>
      </p:pic>
    </p:spTree>
    <p:extLst>
      <p:ext uri="{BB962C8B-B14F-4D97-AF65-F5344CB8AC3E}">
        <p14:creationId xmlns:p14="http://schemas.microsoft.com/office/powerpoint/2010/main" val="11992340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7F22C-2569-4D44-863F-B8BB3D05E930}"/>
              </a:ext>
            </a:extLst>
          </p:cNvPr>
          <p:cNvSpPr>
            <a:spLocks noGrp="1"/>
          </p:cNvSpPr>
          <p:nvPr>
            <p:ph type="title"/>
          </p:nvPr>
        </p:nvSpPr>
        <p:spPr>
          <a:xfrm>
            <a:off x="685801" y="365185"/>
            <a:ext cx="10131425" cy="1456267"/>
          </a:xfrm>
        </p:spPr>
        <p:txBody>
          <a:bodyPr/>
          <a:lstStyle/>
          <a:p>
            <a:r>
              <a:rPr lang="en-US" sz="4400" b="1" u="sng" dirty="0">
                <a:latin typeface="Rockwell"/>
                <a:cs typeface="Calibri Light"/>
              </a:rPr>
              <a:t>Loading both the training and validation datasets</a:t>
            </a:r>
            <a:endParaRPr lang="en-US" b="1" u="sng" dirty="0">
              <a:latin typeface="Rockwell"/>
            </a:endParaRPr>
          </a:p>
        </p:txBody>
      </p:sp>
      <p:pic>
        <p:nvPicPr>
          <p:cNvPr id="3" name="Picture 3" descr="A screenshot of a cell phone&#10;&#10;Description generated with very high confidence">
            <a:extLst>
              <a:ext uri="{FF2B5EF4-FFF2-40B4-BE49-F238E27FC236}">
                <a16:creationId xmlns:a16="http://schemas.microsoft.com/office/drawing/2014/main" id="{037DD206-C88C-4C93-9083-E5E577F05618}"/>
              </a:ext>
            </a:extLst>
          </p:cNvPr>
          <p:cNvPicPr>
            <a:picLocks noChangeAspect="1"/>
          </p:cNvPicPr>
          <p:nvPr/>
        </p:nvPicPr>
        <p:blipFill>
          <a:blip r:embed="rId2"/>
          <a:stretch>
            <a:fillRect/>
          </a:stretch>
        </p:blipFill>
        <p:spPr>
          <a:xfrm>
            <a:off x="741872" y="2020857"/>
            <a:ext cx="11010180" cy="4484062"/>
          </a:xfrm>
          <a:prstGeom prst="rect">
            <a:avLst/>
          </a:prstGeom>
        </p:spPr>
      </p:pic>
    </p:spTree>
    <p:extLst>
      <p:ext uri="{BB962C8B-B14F-4D97-AF65-F5344CB8AC3E}">
        <p14:creationId xmlns:p14="http://schemas.microsoft.com/office/powerpoint/2010/main" val="24233815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used</a:t>
            </a:r>
            <a:endParaRPr lang="en-US" dirty="0"/>
          </a:p>
        </p:txBody>
      </p:sp>
      <p:sp>
        <p:nvSpPr>
          <p:cNvPr id="3" name="Content Placeholder 2"/>
          <p:cNvSpPr>
            <a:spLocks noGrp="1"/>
          </p:cNvSpPr>
          <p:nvPr>
            <p:ph idx="1"/>
          </p:nvPr>
        </p:nvSpPr>
        <p:spPr/>
        <p:txBody>
          <a:bodyPr>
            <a:normAutofit/>
          </a:bodyPr>
          <a:lstStyle/>
          <a:p>
            <a:r>
              <a:rPr lang="en-US" sz="2000" dirty="0" smtClean="0"/>
              <a:t>OS: WINDOWS AND LINUX(UBUNTU)</a:t>
            </a:r>
          </a:p>
          <a:p>
            <a:r>
              <a:rPr lang="en-US" sz="2000" dirty="0" smtClean="0"/>
              <a:t>LANGUAGE: PYTHON 3</a:t>
            </a:r>
          </a:p>
          <a:p>
            <a:r>
              <a:rPr lang="en-US" sz="2000" dirty="0" smtClean="0"/>
              <a:t>JUPYTER NOTEBOOK, SUBLIME TEXT NOTEPAD++, VISUAL CODE.</a:t>
            </a:r>
          </a:p>
          <a:p>
            <a:r>
              <a:rPr lang="en-US" sz="2000" dirty="0" smtClean="0"/>
              <a:t>GUI: TKINTER</a:t>
            </a:r>
            <a:endParaRPr lang="en-US" sz="2000" dirty="0"/>
          </a:p>
        </p:txBody>
      </p:sp>
    </p:spTree>
    <p:extLst>
      <p:ext uri="{BB962C8B-B14F-4D97-AF65-F5344CB8AC3E}">
        <p14:creationId xmlns:p14="http://schemas.microsoft.com/office/powerpoint/2010/main" val="39428516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7F22C-2569-4D44-863F-B8BB3D05E930}"/>
              </a:ext>
            </a:extLst>
          </p:cNvPr>
          <p:cNvSpPr>
            <a:spLocks noGrp="1"/>
          </p:cNvSpPr>
          <p:nvPr>
            <p:ph type="title"/>
          </p:nvPr>
        </p:nvSpPr>
        <p:spPr>
          <a:xfrm>
            <a:off x="628292" y="120770"/>
            <a:ext cx="10131425" cy="1456267"/>
          </a:xfrm>
        </p:spPr>
        <p:txBody>
          <a:bodyPr>
            <a:noAutofit/>
          </a:bodyPr>
          <a:lstStyle/>
          <a:p>
            <a:r>
              <a:rPr lang="en-US" sz="3200" b="1" u="sng" dirty="0">
                <a:latin typeface="Rockwell"/>
                <a:cs typeface="Calibri Light"/>
              </a:rPr>
              <a:t>Creating face embeddings for both training and validation datasets</a:t>
            </a:r>
            <a:endParaRPr lang="en-US" sz="3200" b="1" u="sng" dirty="0">
              <a:latin typeface="Rockwell"/>
            </a:endParaRPr>
          </a:p>
        </p:txBody>
      </p:sp>
      <p:pic>
        <p:nvPicPr>
          <p:cNvPr id="5" name="Picture 5" descr="A close up of a logo&#10;&#10;Description generated with very high confidence">
            <a:extLst>
              <a:ext uri="{FF2B5EF4-FFF2-40B4-BE49-F238E27FC236}">
                <a16:creationId xmlns:a16="http://schemas.microsoft.com/office/drawing/2014/main" id="{57502DAB-00A2-417F-8D33-D25448FE23F9}"/>
              </a:ext>
            </a:extLst>
          </p:cNvPr>
          <p:cNvPicPr>
            <a:picLocks noChangeAspect="1"/>
          </p:cNvPicPr>
          <p:nvPr/>
        </p:nvPicPr>
        <p:blipFill>
          <a:blip r:embed="rId2"/>
          <a:stretch>
            <a:fillRect/>
          </a:stretch>
        </p:blipFill>
        <p:spPr>
          <a:xfrm>
            <a:off x="626853" y="1987434"/>
            <a:ext cx="11297727" cy="2552451"/>
          </a:xfrm>
          <a:prstGeom prst="rect">
            <a:avLst/>
          </a:prstGeom>
        </p:spPr>
      </p:pic>
    </p:spTree>
    <p:extLst>
      <p:ext uri="{BB962C8B-B14F-4D97-AF65-F5344CB8AC3E}">
        <p14:creationId xmlns:p14="http://schemas.microsoft.com/office/powerpoint/2010/main" val="14638689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7F22C-2569-4D44-863F-B8BB3D05E930}"/>
              </a:ext>
            </a:extLst>
          </p:cNvPr>
          <p:cNvSpPr>
            <a:spLocks noGrp="1"/>
          </p:cNvSpPr>
          <p:nvPr>
            <p:ph type="title"/>
          </p:nvPr>
        </p:nvSpPr>
        <p:spPr>
          <a:xfrm>
            <a:off x="671424" y="365185"/>
            <a:ext cx="10131425" cy="1456267"/>
          </a:xfrm>
        </p:spPr>
        <p:txBody>
          <a:bodyPr>
            <a:normAutofit/>
          </a:bodyPr>
          <a:lstStyle/>
          <a:p>
            <a:r>
              <a:rPr lang="en-US" sz="4000" b="1" u="sng" dirty="0">
                <a:latin typeface="Rockwell"/>
                <a:cs typeface="Calibri Light"/>
              </a:rPr>
              <a:t>SIZE of the DATAset and training and test accuracies </a:t>
            </a:r>
          </a:p>
        </p:txBody>
      </p:sp>
      <p:pic>
        <p:nvPicPr>
          <p:cNvPr id="3" name="Picture 3">
            <a:extLst>
              <a:ext uri="{FF2B5EF4-FFF2-40B4-BE49-F238E27FC236}">
                <a16:creationId xmlns:a16="http://schemas.microsoft.com/office/drawing/2014/main" id="{20D115F2-3A09-4F45-B5C1-58562A89C0AD}"/>
              </a:ext>
            </a:extLst>
          </p:cNvPr>
          <p:cNvPicPr>
            <a:picLocks noChangeAspect="1"/>
          </p:cNvPicPr>
          <p:nvPr/>
        </p:nvPicPr>
        <p:blipFill>
          <a:blip r:embed="rId2"/>
          <a:stretch>
            <a:fillRect/>
          </a:stretch>
        </p:blipFill>
        <p:spPr>
          <a:xfrm>
            <a:off x="713117" y="2315464"/>
            <a:ext cx="10564482" cy="1004998"/>
          </a:xfrm>
          <a:prstGeom prst="rect">
            <a:avLst/>
          </a:prstGeom>
        </p:spPr>
      </p:pic>
    </p:spTree>
    <p:extLst>
      <p:ext uri="{BB962C8B-B14F-4D97-AF65-F5344CB8AC3E}">
        <p14:creationId xmlns:p14="http://schemas.microsoft.com/office/powerpoint/2010/main" val="18665510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7F22C-2569-4D44-863F-B8BB3D05E930}"/>
              </a:ext>
            </a:extLst>
          </p:cNvPr>
          <p:cNvSpPr>
            <a:spLocks noGrp="1"/>
          </p:cNvSpPr>
          <p:nvPr>
            <p:ph type="title"/>
          </p:nvPr>
        </p:nvSpPr>
        <p:spPr>
          <a:xfrm>
            <a:off x="685801" y="163902"/>
            <a:ext cx="10131425" cy="1456267"/>
          </a:xfrm>
        </p:spPr>
        <p:txBody>
          <a:bodyPr>
            <a:normAutofit/>
          </a:bodyPr>
          <a:lstStyle/>
          <a:p>
            <a:r>
              <a:rPr lang="en-US" sz="4000" b="1" u="sng" dirty="0">
                <a:latin typeface="Rockwell"/>
                <a:cs typeface="Calibri Light"/>
              </a:rPr>
              <a:t>Accurately recognizing image with a greater probability</a:t>
            </a:r>
            <a:endParaRPr lang="en-US" sz="4000" b="1" u="sng" dirty="0">
              <a:latin typeface="Rockwell"/>
            </a:endParaRPr>
          </a:p>
        </p:txBody>
      </p:sp>
      <p:pic>
        <p:nvPicPr>
          <p:cNvPr id="5" name="Picture 5" descr="A person with collar shirt&#10;&#10;Description generated with high confidence">
            <a:extLst>
              <a:ext uri="{FF2B5EF4-FFF2-40B4-BE49-F238E27FC236}">
                <a16:creationId xmlns:a16="http://schemas.microsoft.com/office/drawing/2014/main" id="{02DD8ACD-3D7C-4B7E-A041-29FA12140F16}"/>
              </a:ext>
            </a:extLst>
          </p:cNvPr>
          <p:cNvPicPr>
            <a:picLocks noGrp="1" noChangeAspect="1"/>
          </p:cNvPicPr>
          <p:nvPr>
            <p:ph idx="1"/>
          </p:nvPr>
        </p:nvPicPr>
        <p:blipFill>
          <a:blip r:embed="rId2"/>
          <a:stretch>
            <a:fillRect/>
          </a:stretch>
        </p:blipFill>
        <p:spPr>
          <a:xfrm>
            <a:off x="3789362" y="2428081"/>
            <a:ext cx="3924300" cy="3076575"/>
          </a:xfrm>
        </p:spPr>
      </p:pic>
    </p:spTree>
    <p:extLst>
      <p:ext uri="{BB962C8B-B14F-4D97-AF65-F5344CB8AC3E}">
        <p14:creationId xmlns:p14="http://schemas.microsoft.com/office/powerpoint/2010/main" val="404028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7F22C-2569-4D44-863F-B8BB3D05E930}"/>
              </a:ext>
            </a:extLst>
          </p:cNvPr>
          <p:cNvSpPr>
            <a:spLocks noGrp="1"/>
          </p:cNvSpPr>
          <p:nvPr>
            <p:ph type="title"/>
          </p:nvPr>
        </p:nvSpPr>
        <p:spPr>
          <a:xfrm>
            <a:off x="685801" y="365185"/>
            <a:ext cx="10131425" cy="1456267"/>
          </a:xfrm>
        </p:spPr>
        <p:txBody>
          <a:bodyPr>
            <a:normAutofit/>
          </a:bodyPr>
          <a:lstStyle/>
          <a:p>
            <a:r>
              <a:rPr lang="en-US" b="1" u="sng" dirty="0">
                <a:latin typeface="Rockwell"/>
              </a:rPr>
              <a:t>ACCURATELY RECOGNIZING IMAGE WITH A GREATER PROBABILITY</a:t>
            </a:r>
            <a:endParaRPr lang="en-US" dirty="0">
              <a:ea typeface="+mj-lt"/>
              <a:cs typeface="+mj-lt"/>
            </a:endParaRPr>
          </a:p>
          <a:p>
            <a:endParaRPr lang="en-US" dirty="0">
              <a:cs typeface="Calibri Light"/>
            </a:endParaRPr>
          </a:p>
        </p:txBody>
      </p:sp>
      <p:pic>
        <p:nvPicPr>
          <p:cNvPr id="4" name="Picture 4" descr="A close up of a mans face&#10;&#10;Description generated with very high confidence">
            <a:extLst>
              <a:ext uri="{FF2B5EF4-FFF2-40B4-BE49-F238E27FC236}">
                <a16:creationId xmlns:a16="http://schemas.microsoft.com/office/drawing/2014/main" id="{64250242-340A-4720-83B0-A2492CFA84B9}"/>
              </a:ext>
            </a:extLst>
          </p:cNvPr>
          <p:cNvPicPr>
            <a:picLocks noGrp="1" noChangeAspect="1"/>
          </p:cNvPicPr>
          <p:nvPr>
            <p:ph idx="1"/>
          </p:nvPr>
        </p:nvPicPr>
        <p:blipFill>
          <a:blip r:embed="rId2"/>
          <a:stretch>
            <a:fillRect/>
          </a:stretch>
        </p:blipFill>
        <p:spPr>
          <a:xfrm>
            <a:off x="3541712" y="2466181"/>
            <a:ext cx="4419600" cy="3000375"/>
          </a:xfrm>
        </p:spPr>
      </p:pic>
    </p:spTree>
    <p:extLst>
      <p:ext uri="{BB962C8B-B14F-4D97-AF65-F5344CB8AC3E}">
        <p14:creationId xmlns:p14="http://schemas.microsoft.com/office/powerpoint/2010/main" val="18818746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7F22C-2569-4D44-863F-B8BB3D05E930}"/>
              </a:ext>
            </a:extLst>
          </p:cNvPr>
          <p:cNvSpPr>
            <a:spLocks noGrp="1"/>
          </p:cNvSpPr>
          <p:nvPr>
            <p:ph type="title"/>
          </p:nvPr>
        </p:nvSpPr>
        <p:spPr>
          <a:xfrm>
            <a:off x="685801" y="192656"/>
            <a:ext cx="10131425" cy="1456267"/>
          </a:xfrm>
        </p:spPr>
        <p:txBody>
          <a:bodyPr>
            <a:normAutofit fontScale="90000"/>
          </a:bodyPr>
          <a:lstStyle/>
          <a:p>
            <a:r>
              <a:rPr lang="en-US" b="1" u="sng" dirty="0">
                <a:latin typeface="Rockwell"/>
                <a:cs typeface="Calibri Light"/>
              </a:rPr>
              <a:t>Passing A FALSE IMAGE RESULTS IN WRONG PREDICTION WITH A LESSER PROBABILITY </a:t>
            </a:r>
          </a:p>
        </p:txBody>
      </p:sp>
      <p:pic>
        <p:nvPicPr>
          <p:cNvPr id="4" name="Picture 4" descr="A close up of a mans face&#10;&#10;Description generated with very high confidence">
            <a:extLst>
              <a:ext uri="{FF2B5EF4-FFF2-40B4-BE49-F238E27FC236}">
                <a16:creationId xmlns:a16="http://schemas.microsoft.com/office/drawing/2014/main" id="{F81DE091-4AFF-4350-A26B-73789C5FD2F5}"/>
              </a:ext>
            </a:extLst>
          </p:cNvPr>
          <p:cNvPicPr>
            <a:picLocks noGrp="1" noChangeAspect="1"/>
          </p:cNvPicPr>
          <p:nvPr>
            <p:ph idx="1"/>
          </p:nvPr>
        </p:nvPicPr>
        <p:blipFill>
          <a:blip r:embed="rId2"/>
          <a:stretch>
            <a:fillRect/>
          </a:stretch>
        </p:blipFill>
        <p:spPr>
          <a:xfrm>
            <a:off x="830055" y="1939696"/>
            <a:ext cx="5874768" cy="4341422"/>
          </a:xfrm>
        </p:spPr>
      </p:pic>
    </p:spTree>
    <p:extLst>
      <p:ext uri="{BB962C8B-B14F-4D97-AF65-F5344CB8AC3E}">
        <p14:creationId xmlns:p14="http://schemas.microsoft.com/office/powerpoint/2010/main" val="15835508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onvolutional Neural Networks Explained | Built 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flipV="1">
            <a:off x="2310713" y="1510776"/>
            <a:ext cx="49428" cy="45719"/>
          </a:xfrm>
        </p:spPr>
        <p:txBody>
          <a:bodyPr>
            <a:normAutofit fontScale="90000"/>
          </a:bodyPr>
          <a:lstStyle/>
          <a:p>
            <a:r>
              <a:rPr lang="en-US" cap="none" dirty="0" smtClean="0">
                <a:ln w="0"/>
                <a:solidFill>
                  <a:schemeClr val="accent1"/>
                </a:solidFill>
                <a:effectLst>
                  <a:outerShdw blurRad="38100" dist="25400" dir="5400000" algn="ctr" rotWithShape="0">
                    <a:srgbClr val="6E747A">
                      <a:alpha val="43000"/>
                    </a:srgbClr>
                  </a:outerShdw>
                </a:effectLst>
              </a:rPr>
              <a:t> </a:t>
            </a:r>
            <a:endParaRPr lang="en-US" cap="none" dirty="0">
              <a:ln w="0"/>
              <a:solidFill>
                <a:schemeClr val="accent1"/>
              </a:solidFill>
              <a:effectLst>
                <a:outerShdw blurRad="38100" dist="25400" dir="5400000" algn="ctr" rotWithShape="0">
                  <a:srgbClr val="6E747A">
                    <a:alpha val="43000"/>
                  </a:srgbClr>
                </a:outerShdw>
              </a:effectLst>
            </a:endParaRPr>
          </a:p>
        </p:txBody>
      </p:sp>
      <p:sp>
        <p:nvSpPr>
          <p:cNvPr id="3" name="Subtitle 2"/>
          <p:cNvSpPr>
            <a:spLocks noGrp="1"/>
          </p:cNvSpPr>
          <p:nvPr>
            <p:ph type="subTitle" idx="1"/>
          </p:nvPr>
        </p:nvSpPr>
        <p:spPr>
          <a:xfrm>
            <a:off x="914400" y="4668838"/>
            <a:ext cx="9144000" cy="1655762"/>
          </a:xfrm>
        </p:spPr>
        <p:txBody>
          <a:bodyPr/>
          <a:lstStyle/>
          <a:p>
            <a:r>
              <a:rPr lang="en-US" dirty="0" smtClean="0"/>
              <a:t>Hamza Raza</a:t>
            </a:r>
            <a:endParaRPr lang="en-US" dirty="0"/>
          </a:p>
        </p:txBody>
      </p:sp>
      <p:sp>
        <p:nvSpPr>
          <p:cNvPr id="4" name="TextBox 3"/>
          <p:cNvSpPr txBox="1"/>
          <p:nvPr/>
        </p:nvSpPr>
        <p:spPr>
          <a:xfrm>
            <a:off x="1155357" y="1859340"/>
            <a:ext cx="8662086" cy="1569660"/>
          </a:xfrm>
          <a:prstGeom prst="rect">
            <a:avLst/>
          </a:prstGeom>
          <a:noFill/>
        </p:spPr>
        <p:txBody>
          <a:bodyPr wrap="square" rtlCol="0">
            <a:spAutoFit/>
          </a:bodyPr>
          <a:lstStyle/>
          <a:p>
            <a:r>
              <a:rPr lang="en-US" sz="3200" dirty="0" smtClean="0">
                <a:solidFill>
                  <a:schemeClr val="bg1">
                    <a:lumMod val="95000"/>
                    <a:lumOff val="5000"/>
                  </a:schemeClr>
                </a:solidFill>
              </a:rPr>
              <a:t>FACIAL RECOGNITION THROUGH CONVOLUTIONAL NEURAL NETWORKS</a:t>
            </a:r>
          </a:p>
          <a:p>
            <a:r>
              <a:rPr lang="en-US" sz="3200" dirty="0">
                <a:solidFill>
                  <a:schemeClr val="bg1">
                    <a:lumMod val="95000"/>
                    <a:lumOff val="5000"/>
                  </a:schemeClr>
                </a:solidFill>
              </a:rPr>
              <a:t>	</a:t>
            </a:r>
            <a:r>
              <a:rPr lang="en-US" sz="3200" dirty="0" smtClean="0">
                <a:solidFill>
                  <a:schemeClr val="bg1">
                    <a:lumMod val="95000"/>
                    <a:lumOff val="5000"/>
                  </a:schemeClr>
                </a:solidFill>
              </a:rPr>
              <a:t>		BY HAMZA RAZA</a:t>
            </a:r>
            <a:endParaRPr lang="en-US" sz="3200" dirty="0">
              <a:solidFill>
                <a:schemeClr val="bg1">
                  <a:lumMod val="95000"/>
                  <a:lumOff val="5000"/>
                </a:schemeClr>
              </a:solidFill>
            </a:endParaRPr>
          </a:p>
        </p:txBody>
      </p:sp>
    </p:spTree>
    <p:extLst>
      <p:ext uri="{BB962C8B-B14F-4D97-AF65-F5344CB8AC3E}">
        <p14:creationId xmlns:p14="http://schemas.microsoft.com/office/powerpoint/2010/main" val="37983446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02195"/>
            <a:ext cx="10515600" cy="1325563"/>
          </a:xfrm>
        </p:spPr>
        <p:txBody>
          <a:bodyPr>
            <a:normAutofit/>
          </a:bodyPr>
          <a:lstStyle/>
          <a:p>
            <a:r>
              <a:rPr lang="en-US" b="1" dirty="0" smtClean="0"/>
              <a:t>What are Convolutional Neural Networks(CNN)</a:t>
            </a:r>
            <a:endParaRPr lang="en-US" b="1" dirty="0"/>
          </a:p>
        </p:txBody>
      </p:sp>
      <p:sp>
        <p:nvSpPr>
          <p:cNvPr id="3" name="Content Placeholder 2"/>
          <p:cNvSpPr>
            <a:spLocks noGrp="1"/>
          </p:cNvSpPr>
          <p:nvPr>
            <p:ph idx="1"/>
          </p:nvPr>
        </p:nvSpPr>
        <p:spPr/>
        <p:txBody>
          <a:bodyPr>
            <a:normAutofit/>
          </a:bodyPr>
          <a:lstStyle/>
          <a:p>
            <a:r>
              <a:rPr lang="en-US" sz="2000" dirty="0"/>
              <a:t>In deep learning, a convolutional neural network is a class of deep neural networks, most commonly applied to analyzing visual </a:t>
            </a:r>
            <a:r>
              <a:rPr lang="en-US" sz="2000" dirty="0" smtClean="0"/>
              <a:t>imagery.</a:t>
            </a:r>
          </a:p>
          <a:p>
            <a:r>
              <a:rPr lang="en-US" sz="1800" b="0" i="0" dirty="0" smtClean="0">
                <a:effectLst/>
                <a:latin typeface="medium-content-serif-font"/>
              </a:rPr>
              <a:t>A ConvNet is able to </a:t>
            </a:r>
            <a:r>
              <a:rPr lang="en-US" sz="1800" b="1" i="0" dirty="0" smtClean="0">
                <a:effectLst/>
                <a:latin typeface="medium-content-serif-font"/>
              </a:rPr>
              <a:t>successfully capture the Spatial and Temporal dependencies</a:t>
            </a:r>
            <a:r>
              <a:rPr lang="en-US" sz="1800" b="0" i="0" dirty="0" smtClean="0">
                <a:effectLst/>
                <a:latin typeface="medium-content-serif-font"/>
              </a:rPr>
              <a:t> in an image through the application of relevant filters. The architecture performs a better fitting to the image dataset due to the reduction in the number of parameters involved and reusability of weights. In other words, the network can be trained to understand the sophistication of the image better.</a:t>
            </a:r>
          </a:p>
          <a:p>
            <a:r>
              <a:rPr lang="en-US" sz="1800" b="0" i="0" dirty="0" smtClean="0">
                <a:effectLst/>
                <a:latin typeface="medium-content-serif-font"/>
              </a:rPr>
              <a:t>So if we have a RGB image so You can imagine how computationally intensive things would get once the images reach dimensions, say 8K (7680×4320). </a:t>
            </a:r>
            <a:r>
              <a:rPr lang="en-US" sz="1800" dirty="0" smtClean="0"/>
              <a:t>The role of the ConvNet is to reduce the images into a form which is easier to process, without losing features which are critical for getting a good prediction</a:t>
            </a:r>
            <a:r>
              <a:rPr lang="en-US" sz="1800" b="0" i="0" dirty="0" smtClean="0">
                <a:effectLst/>
                <a:latin typeface="medium-content-serif-font"/>
              </a:rPr>
              <a:t>. </a:t>
            </a:r>
            <a:endParaRPr lang="en-US" sz="1800" dirty="0"/>
          </a:p>
        </p:txBody>
      </p:sp>
    </p:spTree>
    <p:extLst>
      <p:ext uri="{BB962C8B-B14F-4D97-AF65-F5344CB8AC3E}">
        <p14:creationId xmlns:p14="http://schemas.microsoft.com/office/powerpoint/2010/main" val="15955989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ConvNet Works</a:t>
            </a:r>
            <a:endParaRPr lang="en-US" dirty="0"/>
          </a:p>
        </p:txBody>
      </p:sp>
      <p:pic>
        <p:nvPicPr>
          <p:cNvPr id="9"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6006" y="1548197"/>
            <a:ext cx="4014650" cy="2930847"/>
          </a:xfrm>
          <a:prstGeom prst="rect">
            <a:avLst/>
          </a:prstGeom>
          <a:ln>
            <a:noFill/>
          </a:ln>
          <a:effectLst>
            <a:softEdge rad="112500"/>
          </a:effectLst>
        </p:spPr>
      </p:pic>
      <p:pic>
        <p:nvPicPr>
          <p:cNvPr id="2054" name="Picture 6" descr="Machine Learning - Convolution for image process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8353" y="4486263"/>
            <a:ext cx="4712987" cy="221957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227805" y="1381301"/>
            <a:ext cx="4559643" cy="5324535"/>
          </a:xfrm>
          <a:prstGeom prst="rect">
            <a:avLst/>
          </a:prstGeom>
          <a:solidFill>
            <a:schemeClr val="bg2">
              <a:lumMod val="60000"/>
              <a:lumOff val="40000"/>
            </a:schemeClr>
          </a:solidFill>
        </p:spPr>
        <p:txBody>
          <a:bodyPr wrap="square" rtlCol="0">
            <a:spAutoFit/>
          </a:bodyPr>
          <a:lstStyle/>
          <a:p>
            <a:r>
              <a:rPr lang="en-US" sz="1700" dirty="0" smtClean="0"/>
              <a:t>The Convolution process Is shown on upper left part of screen in which a 9 x 9 x 1 Image metric is multiplied by a 3 x 3 metric shown below which is also known as kernel so this way of convolving our 9 x 9 x 1  image we get a resultant 3 x 3 x 1 metric which we can use later on in neural network hence we have reduced the size of image but we can see that there was only one channel of image like it wasn’t a RGB with 3 channels so if it was RGB then all the 3 channels will also be convolved into a resultant 3 x 3 x 1 metric but the kernel will be then of 3 x 3 x 3 dimensions. </a:t>
            </a:r>
          </a:p>
          <a:p>
            <a:r>
              <a:rPr lang="en-US" sz="1700" dirty="0" smtClean="0"/>
              <a:t>So there are two important parts of convolution process the number of strides which is how many squares we will move to calculate the next output of convolved image and number of filters or kernels which gives us channels in our convolved output </a:t>
            </a:r>
            <a:endParaRPr lang="en-US" sz="1700" dirty="0"/>
          </a:p>
        </p:txBody>
      </p:sp>
    </p:spTree>
    <p:extLst>
      <p:ext uri="{BB962C8B-B14F-4D97-AF65-F5344CB8AC3E}">
        <p14:creationId xmlns:p14="http://schemas.microsoft.com/office/powerpoint/2010/main" val="29518575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84280" y="382385"/>
            <a:ext cx="45719" cy="1492132"/>
          </a:xfrm>
        </p:spPr>
        <p:txBody>
          <a:bodyPr/>
          <a:lstStyle/>
          <a:p>
            <a:r>
              <a:rPr lang="en-US" dirty="0" smtClean="0"/>
              <a:t> </a:t>
            </a:r>
            <a:endParaRPr lang="en-US" dirty="0"/>
          </a:p>
        </p:txBody>
      </p:sp>
      <p:pic>
        <p:nvPicPr>
          <p:cNvPr id="3074" name="Picture 2" descr="https://miro.medium.com/max/395/1*1VJDP6qDY9-ExTuQVEOlVg.gif"/>
          <p:cNvPicPr>
            <a:picLocks noGrp="1" noChangeAspect="1" noChangeArrowheads="1" noCrop="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730207" y="2087926"/>
            <a:ext cx="3762375" cy="3629025"/>
          </a:xfrm>
          <a:prstGeom prst="rect">
            <a:avLst/>
          </a:prstGeom>
          <a:noFill/>
          <a:extLst>
            <a:ext uri="{909E8E84-426E-40DD-AFC4-6F175D3DCCD1}">
              <a14:hiddenFill xmlns:a14="http://schemas.microsoft.com/office/drawing/2010/main">
                <a:solidFill>
                  <a:srgbClr val="FFFFFF"/>
                </a:solidFill>
              </a14:hiddenFill>
            </a:ext>
          </a:extLst>
        </p:spPr>
      </p:pic>
      <p:pic>
        <p:nvPicPr>
          <p:cNvPr id="4" name="conv_kiank">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214552" y="1690688"/>
            <a:ext cx="6392561" cy="4745360"/>
          </a:xfrm>
          <a:prstGeom prst="rect">
            <a:avLst/>
          </a:prstGeom>
        </p:spPr>
      </p:pic>
    </p:spTree>
    <p:extLst>
      <p:ext uri="{BB962C8B-B14F-4D97-AF65-F5344CB8AC3E}">
        <p14:creationId xmlns:p14="http://schemas.microsoft.com/office/powerpoint/2010/main" val="133613942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MAX POOLING AND AVERAGE POOLING</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316" y="1862695"/>
            <a:ext cx="5824684" cy="4351338"/>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2518" y="1588261"/>
            <a:ext cx="5754725" cy="5094117"/>
          </a:xfrm>
          <a:prstGeom prst="rect">
            <a:avLst/>
          </a:prstGeom>
        </p:spPr>
      </p:pic>
    </p:spTree>
    <p:extLst>
      <p:ext uri="{BB962C8B-B14F-4D97-AF65-F5344CB8AC3E}">
        <p14:creationId xmlns:p14="http://schemas.microsoft.com/office/powerpoint/2010/main" val="4813819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F5520-6185-41D1-9716-FF74A455A7E7}"/>
              </a:ext>
            </a:extLst>
          </p:cNvPr>
          <p:cNvSpPr>
            <a:spLocks noGrp="1"/>
          </p:cNvSpPr>
          <p:nvPr>
            <p:ph type="ctrTitle"/>
          </p:nvPr>
        </p:nvSpPr>
        <p:spPr>
          <a:noFill/>
        </p:spPr>
        <p:txBody>
          <a:bodyPr>
            <a:normAutofit/>
          </a:bodyPr>
          <a:lstStyle/>
          <a:p>
            <a:r>
              <a:rPr lang="en-US" dirty="0"/>
              <a:t>FACIAL DETECTION AND RECOGNITION USING CV2 AND PYTHON LIBRARIES</a:t>
            </a:r>
          </a:p>
        </p:txBody>
      </p:sp>
      <p:sp>
        <p:nvSpPr>
          <p:cNvPr id="3" name="Subtitle 2">
            <a:extLst>
              <a:ext uri="{FF2B5EF4-FFF2-40B4-BE49-F238E27FC236}">
                <a16:creationId xmlns:a16="http://schemas.microsoft.com/office/drawing/2014/main" id="{D55851F2-BE1F-435B-BED1-6DFE9D1026BA}"/>
              </a:ext>
            </a:extLst>
          </p:cNvPr>
          <p:cNvSpPr>
            <a:spLocks noGrp="1"/>
          </p:cNvSpPr>
          <p:nvPr>
            <p:ph type="subTitle" idx="1"/>
          </p:nvPr>
        </p:nvSpPr>
        <p:spPr>
          <a:noFill/>
        </p:spPr>
        <p:txBody>
          <a:bodyPr/>
          <a:lstStyle/>
          <a:p>
            <a:r>
              <a:rPr lang="en-US" dirty="0"/>
              <a:t>S. M. JHON RAZA NAQVI</a:t>
            </a:r>
          </a:p>
        </p:txBody>
      </p:sp>
    </p:spTree>
    <p:extLst>
      <p:ext uri="{BB962C8B-B14F-4D97-AF65-F5344CB8AC3E}">
        <p14:creationId xmlns:p14="http://schemas.microsoft.com/office/powerpoint/2010/main" val="10542486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Fully Connected Layer</a:t>
            </a:r>
            <a:endParaRPr lang="en-US" dirty="0"/>
          </a:p>
        </p:txBody>
      </p:sp>
      <p:pic>
        <p:nvPicPr>
          <p:cNvPr id="4098" name="Picture 2" descr="https://miro.medium.com/max/802/1*kToStLowjokojIQ7pY2ynQ.jpe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617649" y="2141538"/>
            <a:ext cx="6267727" cy="3649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8319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Inception Block</a:t>
            </a:r>
            <a:endParaRPr lang="en-US" dirty="0"/>
          </a:p>
        </p:txBody>
      </p:sp>
      <p:pic>
        <p:nvPicPr>
          <p:cNvPr id="5122" name="Picture 2" descr="A Simple Guide to the Versions of the Inception Network"/>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89833" y="1974893"/>
            <a:ext cx="4761680"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400799" y="1974893"/>
            <a:ext cx="3348681" cy="2051222"/>
          </a:xfrm>
          <a:prstGeom prst="rect">
            <a:avLst/>
          </a:prstGeom>
          <a:solidFill>
            <a:schemeClr val="bg2">
              <a:lumMod val="60000"/>
              <a:lumOff val="40000"/>
            </a:schemeClr>
          </a:solidFill>
        </p:spPr>
        <p:txBody>
          <a:bodyPr wrap="square" rtlCol="0">
            <a:spAutoFit/>
          </a:bodyPr>
          <a:lstStyle/>
          <a:p>
            <a:r>
              <a:rPr lang="en-US" dirty="0" smtClean="0"/>
              <a:t>Inception block: is before sending our image to fully connected layer we use different forms of convolutions on our image both in serial and parallel ways and then merge all our results.</a:t>
            </a:r>
            <a:endParaRPr lang="en-US" dirty="0"/>
          </a:p>
        </p:txBody>
      </p:sp>
    </p:spTree>
    <p:extLst>
      <p:ext uri="{BB962C8B-B14F-4D97-AF65-F5344CB8AC3E}">
        <p14:creationId xmlns:p14="http://schemas.microsoft.com/office/powerpoint/2010/main" val="21471063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Code</a:t>
            </a:r>
            <a:br>
              <a:rPr lang="en-US" dirty="0" smtClean="0"/>
            </a:br>
            <a:r>
              <a:rPr lang="en-US" dirty="0" smtClean="0"/>
              <a:t> </a:t>
            </a:r>
            <a:endParaRPr lang="en-US" dirty="0"/>
          </a:p>
        </p:txBody>
      </p:sp>
      <p:sp>
        <p:nvSpPr>
          <p:cNvPr id="3" name="Content Placeholder 2"/>
          <p:cNvSpPr>
            <a:spLocks noGrp="1"/>
          </p:cNvSpPr>
          <p:nvPr>
            <p:ph idx="1"/>
          </p:nvPr>
        </p:nvSpPr>
        <p:spPr>
          <a:xfrm>
            <a:off x="525163" y="1767016"/>
            <a:ext cx="10178322" cy="4572002"/>
          </a:xfrm>
        </p:spPr>
        <p:txBody>
          <a:bodyPr>
            <a:noAutofit/>
          </a:bodyPr>
          <a:lstStyle/>
          <a:p>
            <a:r>
              <a:rPr lang="en-US" sz="1800" dirty="0" smtClean="0"/>
              <a:t>The </a:t>
            </a:r>
            <a:r>
              <a:rPr lang="en-US" sz="1800" dirty="0"/>
              <a:t>pretrained </a:t>
            </a:r>
            <a:r>
              <a:rPr lang="en-US" sz="1800" dirty="0" smtClean="0"/>
              <a:t>weights and the model that </a:t>
            </a:r>
            <a:r>
              <a:rPr lang="en-US" sz="1800" dirty="0"/>
              <a:t>I have used is by Victor Sy Wang's implementation and was loaded using his code: </a:t>
            </a:r>
            <a:r>
              <a:rPr lang="en-US" sz="1800" dirty="0">
                <a:hlinkClick r:id="rId2"/>
              </a:rPr>
              <a:t>https://</a:t>
            </a:r>
            <a:r>
              <a:rPr lang="en-US" sz="1800" dirty="0" smtClean="0">
                <a:hlinkClick r:id="rId2"/>
              </a:rPr>
              <a:t>github.com/iwantooxxoox/Keras-OpenFace</a:t>
            </a:r>
            <a:r>
              <a:rPr lang="en-US" sz="1800" dirty="0"/>
              <a:t> </a:t>
            </a:r>
            <a:r>
              <a:rPr lang="en-US" sz="1800" dirty="0" smtClean="0"/>
              <a:t>and also from the course of Convolutional Models from Deeplearning.ai.</a:t>
            </a:r>
            <a:endParaRPr lang="en-US" sz="1800" dirty="0"/>
          </a:p>
          <a:p>
            <a:r>
              <a:rPr lang="en-US" sz="1800" dirty="0" smtClean="0"/>
              <a:t>The Libraries used in this code are </a:t>
            </a:r>
          </a:p>
          <a:p>
            <a:r>
              <a:rPr lang="en-US" sz="2000" dirty="0" smtClean="0"/>
              <a:t>Tensor Flow</a:t>
            </a:r>
          </a:p>
          <a:p>
            <a:r>
              <a:rPr lang="en-US" sz="2000" dirty="0" smtClean="0"/>
              <a:t>Keras </a:t>
            </a:r>
          </a:p>
          <a:p>
            <a:r>
              <a:rPr lang="en-US" sz="2000" dirty="0" smtClean="0"/>
              <a:t>OpenCv</a:t>
            </a:r>
          </a:p>
          <a:p>
            <a:r>
              <a:rPr lang="en-US" sz="2000" dirty="0" smtClean="0"/>
              <a:t>sklearn</a:t>
            </a:r>
            <a:endParaRPr lang="en-US" sz="2000" dirty="0"/>
          </a:p>
          <a:p>
            <a:r>
              <a:rPr lang="en-US" sz="2000" dirty="0" smtClean="0"/>
              <a:t>Mtcnn</a:t>
            </a:r>
            <a:endParaRPr lang="en-US" sz="2000" dirty="0"/>
          </a:p>
          <a:p>
            <a:r>
              <a:rPr lang="en-US" sz="2000" dirty="0" smtClean="0"/>
              <a:t>Playsound</a:t>
            </a:r>
          </a:p>
          <a:p>
            <a:r>
              <a:rPr lang="en-US" sz="2000" dirty="0" smtClean="0"/>
              <a:t>Gtts</a:t>
            </a:r>
          </a:p>
          <a:p>
            <a:endParaRPr lang="en-US" sz="1800" dirty="0"/>
          </a:p>
        </p:txBody>
      </p:sp>
    </p:spTree>
    <p:extLst>
      <p:ext uri="{BB962C8B-B14F-4D97-AF65-F5344CB8AC3E}">
        <p14:creationId xmlns:p14="http://schemas.microsoft.com/office/powerpoint/2010/main" val="33798111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27902" y="494270"/>
            <a:ext cx="10626811" cy="2862322"/>
          </a:xfrm>
          <a:prstGeom prst="rect">
            <a:avLst/>
          </a:prstGeom>
          <a:solidFill>
            <a:schemeClr val="bg2">
              <a:lumMod val="60000"/>
              <a:lumOff val="40000"/>
            </a:schemeClr>
          </a:solidFill>
        </p:spPr>
        <p:txBody>
          <a:bodyPr wrap="square" rtlCol="0">
            <a:spAutoFit/>
          </a:bodyPr>
          <a:lstStyle/>
          <a:p>
            <a:r>
              <a:rPr lang="en-US" dirty="0" smtClean="0"/>
              <a:t>So Basically I have used a Convolutional Model which have </a:t>
            </a:r>
            <a:r>
              <a:rPr lang="en-US" dirty="0"/>
              <a:t>7</a:t>
            </a:r>
            <a:r>
              <a:rPr lang="en-US" dirty="0" smtClean="0"/>
              <a:t> inception blocks </a:t>
            </a:r>
          </a:p>
          <a:p>
            <a:r>
              <a:rPr lang="en-US" dirty="0" smtClean="0"/>
              <a:t>Inception Block 1a containing a 3 x 3, 5x5 and 1x1 convolution layers and a Maxpool layer </a:t>
            </a:r>
          </a:p>
          <a:p>
            <a:r>
              <a:rPr lang="en-US" dirty="0" smtClean="0"/>
              <a:t>Inception Block 1b </a:t>
            </a:r>
            <a:r>
              <a:rPr lang="en-US" dirty="0"/>
              <a:t>containing a 3 x 3, 5x5 and </a:t>
            </a:r>
            <a:r>
              <a:rPr lang="en-US" dirty="0" smtClean="0"/>
              <a:t>1x1 </a:t>
            </a:r>
            <a:r>
              <a:rPr lang="en-US" dirty="0"/>
              <a:t>convolution layers and a Maxpool layer </a:t>
            </a:r>
            <a:endParaRPr lang="en-US" dirty="0" smtClean="0"/>
          </a:p>
          <a:p>
            <a:r>
              <a:rPr lang="en-US" dirty="0"/>
              <a:t>Inception Block </a:t>
            </a:r>
            <a:r>
              <a:rPr lang="en-US" dirty="0" smtClean="0"/>
              <a:t>1c </a:t>
            </a:r>
            <a:r>
              <a:rPr lang="en-US" dirty="0"/>
              <a:t>containing a 3 x 3, 5x5 </a:t>
            </a:r>
            <a:r>
              <a:rPr lang="en-US" dirty="0" smtClean="0"/>
              <a:t> </a:t>
            </a:r>
            <a:r>
              <a:rPr lang="en-US" dirty="0"/>
              <a:t>convolution layers and a Maxpool layer </a:t>
            </a:r>
          </a:p>
          <a:p>
            <a:r>
              <a:rPr lang="en-US" dirty="0"/>
              <a:t>Inception Block </a:t>
            </a:r>
            <a:r>
              <a:rPr lang="en-US" dirty="0" smtClean="0"/>
              <a:t>2a </a:t>
            </a:r>
            <a:r>
              <a:rPr lang="en-US" dirty="0"/>
              <a:t>containing a 3 x 3, 5x5 and 1x1 convolution layers and a Maxpool layer </a:t>
            </a:r>
          </a:p>
          <a:p>
            <a:r>
              <a:rPr lang="en-US" dirty="0"/>
              <a:t>Inception Block </a:t>
            </a:r>
            <a:r>
              <a:rPr lang="en-US" dirty="0" smtClean="0"/>
              <a:t>2b </a:t>
            </a:r>
            <a:r>
              <a:rPr lang="en-US" dirty="0"/>
              <a:t>containing a 3 x 3, 5x5 </a:t>
            </a:r>
            <a:r>
              <a:rPr lang="en-US" dirty="0" smtClean="0"/>
              <a:t>convolution </a:t>
            </a:r>
            <a:r>
              <a:rPr lang="en-US" dirty="0"/>
              <a:t>layers and a Maxpool layer </a:t>
            </a:r>
          </a:p>
          <a:p>
            <a:r>
              <a:rPr lang="en-US" dirty="0"/>
              <a:t>Inception Block </a:t>
            </a:r>
            <a:r>
              <a:rPr lang="en-US" dirty="0" smtClean="0"/>
              <a:t>3a </a:t>
            </a:r>
            <a:r>
              <a:rPr lang="en-US" dirty="0"/>
              <a:t>containing a 3 x 3, </a:t>
            </a:r>
            <a:r>
              <a:rPr lang="en-US" dirty="0" smtClean="0"/>
              <a:t>1x1  </a:t>
            </a:r>
            <a:r>
              <a:rPr lang="en-US" dirty="0"/>
              <a:t>convolution layers and a Maxpool layer </a:t>
            </a:r>
          </a:p>
          <a:p>
            <a:r>
              <a:rPr lang="en-US" dirty="0"/>
              <a:t>Inception Block </a:t>
            </a:r>
            <a:r>
              <a:rPr lang="en-US" dirty="0" smtClean="0"/>
              <a:t>3b </a:t>
            </a:r>
            <a:r>
              <a:rPr lang="en-US" dirty="0"/>
              <a:t>containing a 3 x 3, </a:t>
            </a:r>
            <a:r>
              <a:rPr lang="en-US" dirty="0" smtClean="0"/>
              <a:t>1x1  </a:t>
            </a:r>
            <a:r>
              <a:rPr lang="en-US" dirty="0"/>
              <a:t>convolution layers and a Maxpool layer </a:t>
            </a:r>
          </a:p>
          <a:p>
            <a:r>
              <a:rPr lang="en-US" dirty="0" smtClean="0"/>
              <a:t>These all inception blocks are in 5 convolutional layers and in the last applied Average Pooling to the output before Flattening it.</a:t>
            </a:r>
            <a:endParaRPr lang="en-US" dirty="0"/>
          </a:p>
        </p:txBody>
      </p:sp>
      <p:sp>
        <p:nvSpPr>
          <p:cNvPr id="2" name="TextBox 1"/>
          <p:cNvSpPr txBox="1"/>
          <p:nvPr/>
        </p:nvSpPr>
        <p:spPr>
          <a:xfrm>
            <a:off x="827903" y="3719384"/>
            <a:ext cx="10626811" cy="646331"/>
          </a:xfrm>
          <a:prstGeom prst="rect">
            <a:avLst/>
          </a:prstGeom>
          <a:solidFill>
            <a:schemeClr val="bg2">
              <a:lumMod val="60000"/>
              <a:lumOff val="40000"/>
            </a:schemeClr>
          </a:solidFill>
        </p:spPr>
        <p:txBody>
          <a:bodyPr wrap="square" rtlCol="0">
            <a:spAutoFit/>
          </a:bodyPr>
          <a:lstStyle/>
          <a:p>
            <a:r>
              <a:rPr lang="en-US" dirty="0" smtClean="0"/>
              <a:t>For Facial recognition I have use triplet loss as my algorithm for identifying the images which is a one shot learning in which we only provide a single image of a person and an anchor(same image) and a negative image.</a:t>
            </a:r>
            <a:endParaRPr lang="en-US" dirty="0"/>
          </a:p>
        </p:txBody>
      </p:sp>
      <p:sp>
        <p:nvSpPr>
          <p:cNvPr id="4" name="AutoShape 2" descr="https://xagpbyizvcjydjcguwtvqb.coursera-apps.org/notebooks/week4/Face%20Recognition/images/triplet_comparison.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Rectangle 6"/>
          <p:cNvSpPr>
            <a:spLocks noChangeArrowheads="1"/>
          </p:cNvSpPr>
          <p:nvPr/>
        </p:nvSpPr>
        <p:spPr bwMode="auto">
          <a:xfrm>
            <a:off x="1470455" y="4988584"/>
            <a:ext cx="8822724" cy="106976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58700" rIns="91440" bIns="77763"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rPr>
              <a:t/>
            </a:r>
            <a:br>
              <a:rPr kumimoji="0" lang="en-US" altLang="en-US" b="0" i="0" u="none" strike="noStrike" cap="none" normalizeH="0" baseline="0" dirty="0" smtClean="0">
                <a:ln>
                  <a:noFill/>
                </a:ln>
                <a:solidFill>
                  <a:schemeClr val="tx1"/>
                </a:solidFill>
                <a:effectLst/>
              </a:rPr>
            </a:br>
            <a:endParaRPr kumimoji="0" lang="en-US" altLang="en-US" b="0" i="0" u="none" strike="noStrike" cap="none" normalizeH="0" baseline="0" dirty="0" smtClean="0">
              <a:ln>
                <a:noFill/>
              </a:ln>
              <a:solidFill>
                <a:schemeClr val="tx1"/>
              </a:solidFill>
              <a:effectLst/>
            </a:endParaRPr>
          </a:p>
        </p:txBody>
      </p:sp>
      <p:pic>
        <p:nvPicPr>
          <p:cNvPr id="10" name="Picture 9"/>
          <p:cNvPicPr>
            <a:picLocks noChangeAspect="1"/>
          </p:cNvPicPr>
          <p:nvPr/>
        </p:nvPicPr>
        <p:blipFill>
          <a:blip r:embed="rId2">
            <a:duotone>
              <a:prstClr val="black"/>
              <a:schemeClr val="accent2">
                <a:tint val="45000"/>
                <a:satMod val="400000"/>
              </a:schemeClr>
            </a:duotone>
          </a:blip>
          <a:stretch>
            <a:fillRect/>
          </a:stretch>
        </p:blipFill>
        <p:spPr>
          <a:xfrm>
            <a:off x="827903" y="4365715"/>
            <a:ext cx="10626811" cy="2343150"/>
          </a:xfrm>
          <a:prstGeom prst="rect">
            <a:avLst/>
          </a:prstGeom>
        </p:spPr>
      </p:pic>
    </p:spTree>
    <p:extLst>
      <p:ext uri="{BB962C8B-B14F-4D97-AF65-F5344CB8AC3E}">
        <p14:creationId xmlns:p14="http://schemas.microsoft.com/office/powerpoint/2010/main" val="335154232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87395" y="889686"/>
            <a:ext cx="9712410" cy="646331"/>
          </a:xfrm>
          <a:prstGeom prst="rect">
            <a:avLst/>
          </a:prstGeom>
          <a:noFill/>
        </p:spPr>
        <p:txBody>
          <a:bodyPr wrap="square" rtlCol="0">
            <a:spAutoFit/>
          </a:bodyPr>
          <a:lstStyle/>
          <a:p>
            <a:r>
              <a:rPr lang="en-US" dirty="0" smtClean="0"/>
              <a:t>I have used Total of 20  Images to test my model on means these 20 images will be compared with the inputted Images which are about 80 so my model gave an accuracy of 9/80</a:t>
            </a:r>
            <a:endParaRPr lang="en-US" dirty="0"/>
          </a:p>
        </p:txBody>
      </p:sp>
      <p:pic>
        <p:nvPicPr>
          <p:cNvPr id="5" name="Picture 4"/>
          <p:cNvPicPr>
            <a:picLocks noChangeAspect="1"/>
          </p:cNvPicPr>
          <p:nvPr/>
        </p:nvPicPr>
        <p:blipFill>
          <a:blip r:embed="rId2"/>
          <a:stretch>
            <a:fillRect/>
          </a:stretch>
        </p:blipFill>
        <p:spPr>
          <a:xfrm>
            <a:off x="1116227" y="1536017"/>
            <a:ext cx="4029075" cy="4972050"/>
          </a:xfrm>
          <a:prstGeom prst="rect">
            <a:avLst/>
          </a:prstGeom>
        </p:spPr>
      </p:pic>
      <p:pic>
        <p:nvPicPr>
          <p:cNvPr id="6" name="Picture 5"/>
          <p:cNvPicPr>
            <a:picLocks noChangeAspect="1"/>
          </p:cNvPicPr>
          <p:nvPr/>
        </p:nvPicPr>
        <p:blipFill>
          <a:blip r:embed="rId3"/>
          <a:stretch>
            <a:fillRect/>
          </a:stretch>
        </p:blipFill>
        <p:spPr>
          <a:xfrm>
            <a:off x="5775110" y="1536018"/>
            <a:ext cx="3896764" cy="4972050"/>
          </a:xfrm>
          <a:prstGeom prst="rect">
            <a:avLst/>
          </a:prstGeom>
        </p:spPr>
      </p:pic>
    </p:spTree>
    <p:extLst>
      <p:ext uri="{BB962C8B-B14F-4D97-AF65-F5344CB8AC3E}">
        <p14:creationId xmlns:p14="http://schemas.microsoft.com/office/powerpoint/2010/main" val="12275714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99F36-A048-428E-8279-0554CED5390E}"/>
              </a:ext>
            </a:extLst>
          </p:cNvPr>
          <p:cNvSpPr>
            <a:spLocks noGrp="1"/>
          </p:cNvSpPr>
          <p:nvPr>
            <p:ph type="title"/>
          </p:nvPr>
        </p:nvSpPr>
        <p:spPr/>
        <p:txBody>
          <a:bodyPr/>
          <a:lstStyle/>
          <a:p>
            <a:pPr algn="ctr"/>
            <a:r>
              <a:rPr lang="en-US" dirty="0"/>
              <a:t>WHAT IS FACIAL RECOGNITION?</a:t>
            </a:r>
          </a:p>
        </p:txBody>
      </p:sp>
      <p:sp>
        <p:nvSpPr>
          <p:cNvPr id="3" name="Content Placeholder 2">
            <a:extLst>
              <a:ext uri="{FF2B5EF4-FFF2-40B4-BE49-F238E27FC236}">
                <a16:creationId xmlns:a16="http://schemas.microsoft.com/office/drawing/2014/main" id="{EAC968D3-D5F9-42DC-B9AD-D224989153C2}"/>
              </a:ext>
            </a:extLst>
          </p:cNvPr>
          <p:cNvSpPr>
            <a:spLocks noGrp="1"/>
          </p:cNvSpPr>
          <p:nvPr>
            <p:ph idx="1"/>
          </p:nvPr>
        </p:nvSpPr>
        <p:spPr/>
        <p:txBody>
          <a:bodyPr>
            <a:normAutofit/>
          </a:bodyPr>
          <a:lstStyle/>
          <a:p>
            <a:pPr marL="0" indent="0">
              <a:buNone/>
            </a:pPr>
            <a:r>
              <a:rPr lang="en-US" sz="2800" dirty="0"/>
              <a:t>FACIAL RECOGNITION IS THE PROCESS OF IDENTIFYING A PARTICULAR OBJECT </a:t>
            </a:r>
            <a:r>
              <a:rPr lang="en-US" sz="2800" dirty="0" smtClean="0"/>
              <a:t>WITHIN AN </a:t>
            </a:r>
            <a:r>
              <a:rPr lang="en-US" sz="2800" dirty="0"/>
              <a:t>INPUT PICTURE/VIDEO USING DATA PREVIOUSLY GATHERED AND PROCESSED AND MATCHING THE INPUT WITH THAT DATA TO FORM </a:t>
            </a:r>
            <a:r>
              <a:rPr lang="en-US" sz="2800" dirty="0" smtClean="0"/>
              <a:t>SIMILARITIES </a:t>
            </a:r>
            <a:r>
              <a:rPr lang="en-US" sz="2800" dirty="0"/>
              <a:t>AND DIFFERENCES BETWEEN THEM AND CLASSIFYING THE INPUT(S) BASED ON THOSE SIMILARITIES.</a:t>
            </a:r>
          </a:p>
        </p:txBody>
      </p:sp>
    </p:spTree>
    <p:extLst>
      <p:ext uri="{BB962C8B-B14F-4D97-AF65-F5344CB8AC3E}">
        <p14:creationId xmlns:p14="http://schemas.microsoft.com/office/powerpoint/2010/main" val="33013052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4C9B5-6F29-44DA-800B-8D223117EDC5}"/>
              </a:ext>
            </a:extLst>
          </p:cNvPr>
          <p:cNvSpPr>
            <a:spLocks noGrp="1"/>
          </p:cNvSpPr>
          <p:nvPr>
            <p:ph type="title"/>
          </p:nvPr>
        </p:nvSpPr>
        <p:spPr/>
        <p:txBody>
          <a:bodyPr>
            <a:normAutofit/>
          </a:bodyPr>
          <a:lstStyle/>
          <a:p>
            <a:pPr algn="ctr"/>
            <a:r>
              <a:rPr lang="en-US" sz="4800" dirty="0"/>
              <a:t>LIBRARIES USED</a:t>
            </a:r>
          </a:p>
        </p:txBody>
      </p:sp>
      <p:sp>
        <p:nvSpPr>
          <p:cNvPr id="3" name="Content Placeholder 2">
            <a:extLst>
              <a:ext uri="{FF2B5EF4-FFF2-40B4-BE49-F238E27FC236}">
                <a16:creationId xmlns:a16="http://schemas.microsoft.com/office/drawing/2014/main" id="{8CC235D6-2B9B-4C17-A783-435FA51964C7}"/>
              </a:ext>
            </a:extLst>
          </p:cNvPr>
          <p:cNvSpPr>
            <a:spLocks noGrp="1"/>
          </p:cNvSpPr>
          <p:nvPr>
            <p:ph idx="1"/>
          </p:nvPr>
        </p:nvSpPr>
        <p:spPr>
          <a:xfrm>
            <a:off x="685800" y="1853515"/>
            <a:ext cx="10131425" cy="4456670"/>
          </a:xfrm>
        </p:spPr>
        <p:txBody>
          <a:bodyPr>
            <a:noAutofit/>
          </a:bodyPr>
          <a:lstStyle/>
          <a:p>
            <a:pPr marL="514350" indent="-514350">
              <a:buFont typeface="+mj-lt"/>
              <a:buAutoNum type="arabicPeriod"/>
            </a:pPr>
            <a:r>
              <a:rPr lang="en-US" sz="2400" dirty="0">
                <a:highlight>
                  <a:srgbClr val="808000"/>
                </a:highlight>
              </a:rPr>
              <a:t>face_recognition</a:t>
            </a:r>
          </a:p>
          <a:p>
            <a:pPr marL="514350" indent="-514350">
              <a:buFont typeface="+mj-lt"/>
              <a:buAutoNum type="arabicPeriod"/>
            </a:pPr>
            <a:r>
              <a:rPr lang="en-US" sz="2400" dirty="0">
                <a:highlight>
                  <a:srgbClr val="808000"/>
                </a:highlight>
              </a:rPr>
              <a:t>os</a:t>
            </a:r>
          </a:p>
          <a:p>
            <a:pPr marL="514350" indent="-514350">
              <a:buFont typeface="+mj-lt"/>
              <a:buAutoNum type="arabicPeriod"/>
            </a:pPr>
            <a:r>
              <a:rPr lang="en-US" sz="2400" dirty="0">
                <a:highlight>
                  <a:srgbClr val="808000"/>
                </a:highlight>
              </a:rPr>
              <a:t>cv2</a:t>
            </a:r>
          </a:p>
          <a:p>
            <a:pPr marL="514350" indent="-514350">
              <a:buFont typeface="+mj-lt"/>
              <a:buAutoNum type="arabicPeriod"/>
            </a:pPr>
            <a:r>
              <a:rPr lang="en-US" sz="2400" dirty="0">
                <a:highlight>
                  <a:srgbClr val="808000"/>
                </a:highlight>
              </a:rPr>
              <a:t>numpy </a:t>
            </a:r>
          </a:p>
          <a:p>
            <a:pPr marL="514350" indent="-514350">
              <a:buFont typeface="+mj-lt"/>
              <a:buAutoNum type="arabicPeriod"/>
            </a:pPr>
            <a:r>
              <a:rPr lang="en-US" sz="2400" dirty="0">
                <a:highlight>
                  <a:srgbClr val="808000"/>
                </a:highlight>
              </a:rPr>
              <a:t>from time import sleep</a:t>
            </a:r>
          </a:p>
          <a:p>
            <a:pPr marL="514350" indent="-514350">
              <a:buFont typeface="+mj-lt"/>
              <a:buAutoNum type="arabicPeriod"/>
            </a:pPr>
            <a:r>
              <a:rPr lang="en-US" sz="2400" dirty="0">
                <a:highlight>
                  <a:srgbClr val="808000"/>
                </a:highlight>
              </a:rPr>
              <a:t>tkinter </a:t>
            </a:r>
          </a:p>
          <a:p>
            <a:pPr marL="514350" indent="-514350">
              <a:buFont typeface="+mj-lt"/>
              <a:buAutoNum type="arabicPeriod"/>
            </a:pPr>
            <a:r>
              <a:rPr lang="en-US" sz="2400" dirty="0">
                <a:highlight>
                  <a:srgbClr val="808000"/>
                </a:highlight>
              </a:rPr>
              <a:t>from tkinter import *</a:t>
            </a:r>
          </a:p>
          <a:p>
            <a:pPr marL="514350" indent="-514350">
              <a:buFont typeface="+mj-lt"/>
              <a:buAutoNum type="arabicPeriod"/>
            </a:pPr>
            <a:r>
              <a:rPr lang="en-US" sz="2400" dirty="0">
                <a:highlight>
                  <a:srgbClr val="808000"/>
                </a:highlight>
              </a:rPr>
              <a:t>from tkinter import filedialog</a:t>
            </a:r>
          </a:p>
          <a:p>
            <a:pPr marL="514350" indent="-514350">
              <a:buFont typeface="+mj-lt"/>
              <a:buAutoNum type="arabicPeriod"/>
            </a:pPr>
            <a:r>
              <a:rPr lang="en-US" sz="2400" dirty="0">
                <a:highlight>
                  <a:srgbClr val="808000"/>
                </a:highlight>
              </a:rPr>
              <a:t>from PIL import ImageTk, Image</a:t>
            </a:r>
          </a:p>
        </p:txBody>
      </p:sp>
    </p:spTree>
    <p:extLst>
      <p:ext uri="{BB962C8B-B14F-4D97-AF65-F5344CB8AC3E}">
        <p14:creationId xmlns:p14="http://schemas.microsoft.com/office/powerpoint/2010/main" val="477412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BA7BF-7508-4BCE-BE8D-C63A1750DF8A}"/>
              </a:ext>
            </a:extLst>
          </p:cNvPr>
          <p:cNvSpPr>
            <a:spLocks noGrp="1"/>
          </p:cNvSpPr>
          <p:nvPr>
            <p:ph type="title"/>
          </p:nvPr>
        </p:nvSpPr>
        <p:spPr/>
        <p:txBody>
          <a:bodyPr>
            <a:normAutofit/>
          </a:bodyPr>
          <a:lstStyle/>
          <a:p>
            <a:pPr algn="ctr"/>
            <a:r>
              <a:rPr lang="en-US" sz="4000" dirty="0"/>
              <a:t>A LITTLE ABOUT THE facial_recognition LIBRARY</a:t>
            </a:r>
          </a:p>
        </p:txBody>
      </p:sp>
      <p:sp>
        <p:nvSpPr>
          <p:cNvPr id="4" name="Rectangle 1">
            <a:extLst>
              <a:ext uri="{FF2B5EF4-FFF2-40B4-BE49-F238E27FC236}">
                <a16:creationId xmlns:a16="http://schemas.microsoft.com/office/drawing/2014/main" id="{86ED6916-6161-4EF0-9D63-F46261A65C8D}"/>
              </a:ext>
            </a:extLst>
          </p:cNvPr>
          <p:cNvSpPr>
            <a:spLocks noGrp="1" noChangeArrowheads="1"/>
          </p:cNvSpPr>
          <p:nvPr>
            <p:ph idx="1"/>
          </p:nvPr>
        </p:nvSpPr>
        <p:spPr bwMode="auto">
          <a:xfrm>
            <a:off x="547673" y="2286080"/>
            <a:ext cx="11219121" cy="3447098"/>
          </a:xfrm>
          <a:prstGeom prst="rect">
            <a:avLst/>
          </a:prstGeom>
          <a:no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effectLst/>
                <a:highlight>
                  <a:srgbClr val="808080"/>
                </a:highlight>
                <a:latin typeface="-apple-system"/>
              </a:rPr>
              <a:t>It is the world's simplest face recognition library.</a:t>
            </a:r>
            <a:endParaRPr kumimoji="0" lang="en-US" altLang="en-US" sz="2800" b="0" i="0" u="none" strike="noStrike" cap="none" normalizeH="0" baseline="0" dirty="0">
              <a:ln>
                <a:noFill/>
              </a:ln>
              <a:effectLst/>
              <a:highlight>
                <a:srgbClr val="80808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effectLst/>
                <a:highlight>
                  <a:srgbClr val="808080"/>
                </a:highlight>
                <a:latin typeface="-apple-system"/>
              </a:rPr>
              <a:t>Built using </a:t>
            </a:r>
            <a:r>
              <a:rPr kumimoji="0" lang="en-US" altLang="en-US" sz="2800" b="0" i="0" u="none" strike="noStrike" cap="none" normalizeH="0" baseline="0" dirty="0" smtClean="0">
                <a:ln>
                  <a:noFill/>
                </a:ln>
                <a:effectLst/>
                <a:highlight>
                  <a:srgbClr val="808080"/>
                </a:highlight>
                <a:latin typeface="-apple-system"/>
                <a:hlinkClick r:id="rId2">
                  <a:extLst>
                    <a:ext uri="{A12FA001-AC4F-418D-AE19-62706E023703}">
                      <ahyp:hlinkClr xmlns:ahyp="http://schemas.microsoft.com/office/drawing/2018/hyperlinkcolor" xmlns="" val="tx"/>
                    </a:ext>
                  </a:extLst>
                </a:hlinkClick>
              </a:rPr>
              <a:t>dib's</a:t>
            </a:r>
            <a:r>
              <a:rPr kumimoji="0" lang="en-US" altLang="en-US" sz="2800" b="0" i="0" u="none" strike="noStrike" cap="none" normalizeH="0" baseline="0" dirty="0" smtClean="0">
                <a:ln>
                  <a:noFill/>
                </a:ln>
                <a:effectLst/>
                <a:highlight>
                  <a:srgbClr val="808080"/>
                </a:highlight>
                <a:latin typeface="-apple-system"/>
              </a:rPr>
              <a:t> </a:t>
            </a:r>
            <a:r>
              <a:rPr kumimoji="0" lang="en-US" altLang="en-US" sz="2800" b="0" i="0" u="none" strike="noStrike" cap="none" normalizeH="0" baseline="0" dirty="0">
                <a:ln>
                  <a:noFill/>
                </a:ln>
                <a:effectLst/>
                <a:highlight>
                  <a:srgbClr val="808080"/>
                </a:highlight>
                <a:latin typeface="-apple-system"/>
              </a:rPr>
              <a:t>state-of-the-art face recognition built with deep learning.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effectLst/>
                <a:highlight>
                  <a:srgbClr val="808080"/>
                </a:highlight>
                <a:latin typeface="-apple-system"/>
              </a:rPr>
              <a:t> The model has an accuracy of 99.38% on the </a:t>
            </a:r>
            <a:r>
              <a:rPr kumimoji="0" lang="en-US" altLang="en-US" sz="2800" b="0" i="0" u="none" strike="noStrike" cap="none" normalizeH="0" baseline="0" dirty="0">
                <a:ln>
                  <a:noFill/>
                </a:ln>
                <a:solidFill>
                  <a:schemeClr val="accent6"/>
                </a:solidFill>
                <a:effectLst/>
                <a:highlight>
                  <a:srgbClr val="808080"/>
                </a:highlight>
                <a:latin typeface="-apple-system"/>
                <a:hlinkClick r:id="rId3">
                  <a:extLst>
                    <a:ext uri="{A12FA001-AC4F-418D-AE19-62706E023703}">
                      <ahyp:hlinkClr xmlns:ahyp="http://schemas.microsoft.com/office/drawing/2018/hyperlinkcolor" xmlns="" val="tx"/>
                    </a:ext>
                  </a:extLst>
                </a:hlinkClick>
              </a:rPr>
              <a:t>Labeled Faces in the Wild</a:t>
            </a:r>
            <a:r>
              <a:rPr kumimoji="0" lang="en-US" altLang="en-US" sz="2800" b="0" i="0" u="none" strike="noStrike" cap="none" normalizeH="0" baseline="0" dirty="0">
                <a:ln>
                  <a:noFill/>
                </a:ln>
                <a:effectLst/>
                <a:highlight>
                  <a:srgbClr val="808080"/>
                </a:highlight>
                <a:latin typeface="-apple-system"/>
              </a:rPr>
              <a:t> benchmark.</a:t>
            </a:r>
            <a:endParaRPr kumimoji="0" lang="en-US" altLang="en-US" sz="2800" b="0" i="0" u="none" strike="noStrike" cap="none" normalizeH="0" baseline="0" dirty="0">
              <a:ln>
                <a:noFill/>
              </a:ln>
              <a:effectLst/>
              <a:highlight>
                <a:srgbClr val="808080"/>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effectLst/>
                <a:highlight>
                  <a:srgbClr val="808080"/>
                </a:highlight>
                <a:latin typeface="-apple-system"/>
              </a:rPr>
              <a:t>This also provides a simple </a:t>
            </a:r>
            <a:r>
              <a:rPr kumimoji="0" lang="en-US" altLang="en-US" sz="2800" b="0" i="0" u="none" strike="noStrike" cap="none" normalizeH="0" baseline="0" dirty="0">
                <a:ln>
                  <a:noFill/>
                </a:ln>
                <a:effectLst/>
                <a:highlight>
                  <a:srgbClr val="808080"/>
                </a:highlight>
                <a:latin typeface="SFMono-Regular"/>
              </a:rPr>
              <a:t>face_recognition</a:t>
            </a:r>
            <a:r>
              <a:rPr kumimoji="0" lang="en-US" altLang="en-US" sz="2800" b="0" i="0" u="none" strike="noStrike" cap="none" normalizeH="0" baseline="0" dirty="0">
                <a:ln>
                  <a:noFill/>
                </a:ln>
                <a:effectLst/>
                <a:highlight>
                  <a:srgbClr val="808080"/>
                </a:highlight>
                <a:latin typeface="-apple-system"/>
              </a:rPr>
              <a:t> command line tool that lets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effectLst/>
                <a:highlight>
                  <a:srgbClr val="808080"/>
                </a:highlight>
                <a:latin typeface="-apple-system"/>
              </a:rPr>
              <a:t>you do face recognition on a folder of images from the command line!</a:t>
            </a:r>
            <a:endParaRPr kumimoji="0" lang="en-US" altLang="en-US" sz="2800" b="0" i="0" u="none" strike="noStrike" cap="none" normalizeH="0" baseline="0" dirty="0">
              <a:ln>
                <a:noFill/>
              </a:ln>
              <a:effectLst/>
              <a:highlight>
                <a:srgbClr val="808080"/>
              </a:highlight>
            </a:endParaRPr>
          </a:p>
        </p:txBody>
      </p:sp>
    </p:spTree>
    <p:extLst>
      <p:ext uri="{BB962C8B-B14F-4D97-AF65-F5344CB8AC3E}">
        <p14:creationId xmlns:p14="http://schemas.microsoft.com/office/powerpoint/2010/main" val="264815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0D5DB-BBB0-45D3-922E-E63705A31718}"/>
              </a:ext>
            </a:extLst>
          </p:cNvPr>
          <p:cNvSpPr>
            <a:spLocks noGrp="1"/>
          </p:cNvSpPr>
          <p:nvPr>
            <p:ph type="title"/>
          </p:nvPr>
        </p:nvSpPr>
        <p:spPr>
          <a:xfrm>
            <a:off x="826008" y="962533"/>
            <a:ext cx="10515600" cy="1325563"/>
          </a:xfrm>
        </p:spPr>
        <p:txBody>
          <a:bodyPr/>
          <a:lstStyle/>
          <a:p>
            <a:pPr algn="ctr"/>
            <a:r>
              <a:rPr lang="en-US" dirty="0"/>
              <a:t>TRAINING DATA (PICTURES)</a:t>
            </a:r>
          </a:p>
        </p:txBody>
      </p:sp>
      <p:pic>
        <p:nvPicPr>
          <p:cNvPr id="4" name="Content Placeholder 3" descr="training faces.JPG"/>
          <p:cNvPicPr>
            <a:picLocks noGrp="1" noChangeAspect="1"/>
          </p:cNvPicPr>
          <p:nvPr>
            <p:ph idx="1"/>
          </p:nvPr>
        </p:nvPicPr>
        <p:blipFill>
          <a:blip r:embed="rId2" cstate="print"/>
          <a:stretch>
            <a:fillRect/>
          </a:stretch>
        </p:blipFill>
        <p:spPr>
          <a:xfrm>
            <a:off x="463297" y="2755392"/>
            <a:ext cx="11082528" cy="2377281"/>
          </a:xfrm>
        </p:spPr>
      </p:pic>
    </p:spTree>
    <p:extLst>
      <p:ext uri="{BB962C8B-B14F-4D97-AF65-F5344CB8AC3E}">
        <p14:creationId xmlns:p14="http://schemas.microsoft.com/office/powerpoint/2010/main" val="40937348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3F376-8CE5-4E6F-B268-D4905DC6BF8A}"/>
              </a:ext>
            </a:extLst>
          </p:cNvPr>
          <p:cNvSpPr>
            <a:spLocks noGrp="1"/>
          </p:cNvSpPr>
          <p:nvPr>
            <p:ph type="title"/>
          </p:nvPr>
        </p:nvSpPr>
        <p:spPr/>
        <p:txBody>
          <a:bodyPr/>
          <a:lstStyle/>
          <a:p>
            <a:pPr algn="ctr"/>
            <a:r>
              <a:rPr lang="en-US" dirty="0"/>
              <a:t>TESTING</a:t>
            </a:r>
            <a:r>
              <a:rPr lang="en-US" dirty="0">
                <a:solidFill>
                  <a:schemeClr val="bg1"/>
                </a:solidFill>
              </a:rPr>
              <a:t> </a:t>
            </a:r>
            <a:r>
              <a:rPr lang="en-US" dirty="0"/>
              <a:t>PICTURE</a:t>
            </a:r>
          </a:p>
        </p:txBody>
      </p:sp>
      <p:pic>
        <p:nvPicPr>
          <p:cNvPr id="4" name="Content Placeholder 3" descr="test.jpg"/>
          <p:cNvPicPr>
            <a:picLocks noGrp="1" noChangeAspect="1"/>
          </p:cNvPicPr>
          <p:nvPr>
            <p:ph idx="1"/>
          </p:nvPr>
        </p:nvPicPr>
        <p:blipFill>
          <a:blip r:embed="rId2" cstate="print"/>
          <a:stretch>
            <a:fillRect/>
          </a:stretch>
        </p:blipFill>
        <p:spPr>
          <a:xfrm>
            <a:off x="4355465" y="1825625"/>
            <a:ext cx="3481070" cy="4351338"/>
          </a:xfrm>
        </p:spPr>
      </p:pic>
    </p:spTree>
    <p:extLst>
      <p:ext uri="{BB962C8B-B14F-4D97-AF65-F5344CB8AC3E}">
        <p14:creationId xmlns:p14="http://schemas.microsoft.com/office/powerpoint/2010/main" val="31080739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C1EF0-DC56-40F9-ADB3-11908B41A378}"/>
              </a:ext>
            </a:extLst>
          </p:cNvPr>
          <p:cNvSpPr>
            <a:spLocks noGrp="1"/>
          </p:cNvSpPr>
          <p:nvPr>
            <p:ph type="title"/>
          </p:nvPr>
        </p:nvSpPr>
        <p:spPr/>
        <p:txBody>
          <a:bodyPr/>
          <a:lstStyle/>
          <a:p>
            <a:pPr algn="ctr"/>
            <a:r>
              <a:rPr lang="en-US" dirty="0"/>
              <a:t>EXAMPLE OUTPUT FOR PICTURE RECOGNITION</a:t>
            </a:r>
          </a:p>
        </p:txBody>
      </p:sp>
      <p:pic>
        <p:nvPicPr>
          <p:cNvPr id="4" name="Content Placeholder 3" descr="pictureOutputSS.JPG"/>
          <p:cNvPicPr>
            <a:picLocks noGrp="1" noChangeAspect="1"/>
          </p:cNvPicPr>
          <p:nvPr>
            <p:ph idx="1"/>
          </p:nvPr>
        </p:nvPicPr>
        <p:blipFill>
          <a:blip r:embed="rId2" cstate="print"/>
          <a:stretch>
            <a:fillRect/>
          </a:stretch>
        </p:blipFill>
        <p:spPr>
          <a:xfrm>
            <a:off x="4268640" y="1825625"/>
            <a:ext cx="3654720" cy="4351338"/>
          </a:xfrm>
        </p:spPr>
      </p:pic>
    </p:spTree>
    <p:extLst>
      <p:ext uri="{BB962C8B-B14F-4D97-AF65-F5344CB8AC3E}">
        <p14:creationId xmlns:p14="http://schemas.microsoft.com/office/powerpoint/2010/main" val="213680189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1385</TotalTime>
  <Words>870</Words>
  <Application>Microsoft Office PowerPoint</Application>
  <PresentationFormat>Widescreen</PresentationFormat>
  <Paragraphs>100</Paragraphs>
  <Slides>34</Slides>
  <Notes>0</Notes>
  <HiddenSlides>0</HiddenSlides>
  <MMClips>1</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34</vt:i4>
      </vt:variant>
    </vt:vector>
  </HeadingPairs>
  <TitlesOfParts>
    <vt:vector size="49" baseType="lpstr">
      <vt:lpstr>-apple-system</vt:lpstr>
      <vt:lpstr>Arial</vt:lpstr>
      <vt:lpstr>Calibri</vt:lpstr>
      <vt:lpstr>Calibri Light</vt:lpstr>
      <vt:lpstr>Cambria</vt:lpstr>
      <vt:lpstr>Dotum</vt:lpstr>
      <vt:lpstr>KaiTi</vt:lpstr>
      <vt:lpstr>Mangal</vt:lpstr>
      <vt:lpstr>medium-content-serif-font</vt:lpstr>
      <vt:lpstr>PMingLiU</vt:lpstr>
      <vt:lpstr>Rockwell</vt:lpstr>
      <vt:lpstr>SFMono-Regular</vt:lpstr>
      <vt:lpstr>Tahoma</vt:lpstr>
      <vt:lpstr>Wingdings</vt:lpstr>
      <vt:lpstr>Celestial</vt:lpstr>
      <vt:lpstr>Facial Recognition and detection</vt:lpstr>
      <vt:lpstr>Tools used</vt:lpstr>
      <vt:lpstr>FACIAL DETECTION AND RECOGNITION USING CV2 AND PYTHON LIBRARIES</vt:lpstr>
      <vt:lpstr>WHAT IS FACIAL RECOGNITION?</vt:lpstr>
      <vt:lpstr>LIBRARIES USED</vt:lpstr>
      <vt:lpstr>A LITTLE ABOUT THE facial_recognition LIBRARY</vt:lpstr>
      <vt:lpstr>TRAINING DATA (PICTURES)</vt:lpstr>
      <vt:lpstr>TESTING PICTURE</vt:lpstr>
      <vt:lpstr>EXAMPLE OUTPUT FOR PICTURE RECOGNITION</vt:lpstr>
      <vt:lpstr>FACE DETECTION (VIDEO) EXAMPLE OUTPUT</vt:lpstr>
      <vt:lpstr>    Face recognition IN KERAS USING Face net                 BY    S.M.ALI</vt:lpstr>
      <vt:lpstr>PowerPoint Presentation</vt:lpstr>
      <vt:lpstr>PowerPoint Presentation</vt:lpstr>
      <vt:lpstr>        What is facenet ?</vt:lpstr>
      <vt:lpstr>                                   KERAS</vt:lpstr>
      <vt:lpstr>                                     MTCNN</vt:lpstr>
      <vt:lpstr>EXAMPLE FACE EXTRACTION IN MTCNN MODEL USING FACENET MODEL</vt:lpstr>
      <vt:lpstr>PowerPoint Presentation</vt:lpstr>
      <vt:lpstr>Loading both the training and validation datasets</vt:lpstr>
      <vt:lpstr>Creating face embeddings for both training and validation datasets</vt:lpstr>
      <vt:lpstr>SIZE of the DATAset and training and test accuracies </vt:lpstr>
      <vt:lpstr>Accurately recognizing image with a greater probability</vt:lpstr>
      <vt:lpstr>ACCURATELY RECOGNIZING IMAGE WITH A GREATER PROBABILITY </vt:lpstr>
      <vt:lpstr>Passing A FALSE IMAGE RESULTS IN WRONG PREDICTION WITH A LESSER PROBABILITY </vt:lpstr>
      <vt:lpstr> </vt:lpstr>
      <vt:lpstr>What are Convolutional Neural Networks(CNN)</vt:lpstr>
      <vt:lpstr>How does ConvNet Works</vt:lpstr>
      <vt:lpstr> </vt:lpstr>
      <vt:lpstr>MAX POOLING AND AVERAGE POOLING</vt:lpstr>
      <vt:lpstr>Fully Connected Layer</vt:lpstr>
      <vt:lpstr>Inception Block</vt:lpstr>
      <vt:lpstr>My Code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Facial Recognition through CNN</dc:title>
  <dc:creator>HP</dc:creator>
  <cp:lastModifiedBy>HP</cp:lastModifiedBy>
  <cp:revision>40</cp:revision>
  <dcterms:created xsi:type="dcterms:W3CDTF">2020-05-28T07:29:05Z</dcterms:created>
  <dcterms:modified xsi:type="dcterms:W3CDTF">2020-05-29T22:11:44Z</dcterms:modified>
</cp:coreProperties>
</file>